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5" r:id="rId3"/>
    <p:sldMasterId id="2147483688" r:id="rId4"/>
    <p:sldMasterId id="2147483690" r:id="rId5"/>
    <p:sldMasterId id="2147483692" r:id="rId6"/>
    <p:sldMasterId id="2147483694" r:id="rId7"/>
    <p:sldMasterId id="2147483696" r:id="rId8"/>
    <p:sldMasterId id="2147483698" r:id="rId9"/>
    <p:sldMasterId id="2147483700" r:id="rId10"/>
    <p:sldMasterId id="2147483702" r:id="rId11"/>
    <p:sldMasterId id="2147483704" r:id="rId12"/>
    <p:sldMasterId id="2147483706" r:id="rId13"/>
    <p:sldMasterId id="2147483708" r:id="rId14"/>
    <p:sldMasterId id="2147483710" r:id="rId15"/>
    <p:sldMasterId id="2147483712" r:id="rId16"/>
    <p:sldMasterId id="2147483714" r:id="rId17"/>
    <p:sldMasterId id="2147483716" r:id="rId18"/>
    <p:sldMasterId id="2147483718" r:id="rId19"/>
    <p:sldMasterId id="2147483720" r:id="rId20"/>
    <p:sldMasterId id="2147483722" r:id="rId21"/>
    <p:sldMasterId id="2147483724" r:id="rId22"/>
    <p:sldMasterId id="2147483726" r:id="rId23"/>
  </p:sldMasterIdLst>
  <p:notesMasterIdLst>
    <p:notesMasterId r:id="rId59"/>
  </p:notesMasterIdLst>
  <p:sldIdLst>
    <p:sldId id="321"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7F"/>
    <a:srgbClr val="1B8DCC"/>
    <a:srgbClr val="1A325E"/>
    <a:srgbClr val="034669"/>
    <a:srgbClr val="70AD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88876" autoAdjust="0"/>
  </p:normalViewPr>
  <p:slideViewPr>
    <p:cSldViewPr snapToGrid="0">
      <p:cViewPr varScale="1">
        <p:scale>
          <a:sx n="98" d="100"/>
          <a:sy n="98" d="100"/>
        </p:scale>
        <p:origin x="834" y="72"/>
      </p:cViewPr>
      <p:guideLst>
        <p:guide orient="horz" pos="2160"/>
        <p:guide pos="3840"/>
      </p:guideLst>
    </p:cSldViewPr>
  </p:slideViewPr>
  <p:notesTextViewPr>
    <p:cViewPr>
      <p:scale>
        <a:sx n="1" d="1"/>
        <a:sy n="1" d="1"/>
      </p:scale>
      <p:origin x="0" y="0"/>
    </p:cViewPr>
  </p:notesTextViewPr>
  <p:sorterViewPr>
    <p:cViewPr>
      <p:scale>
        <a:sx n="100" d="100"/>
        <a:sy n="100" d="100"/>
      </p:scale>
      <p:origin x="0" y="-3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D49B-C115-46FC-B4D3-EDA39ED52A71}" type="datetimeFigureOut">
              <a:rPr lang="en-GB" smtClean="0"/>
              <a:t>23/03/2017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52FB-8573-4967-B455-B404A0554E4C}" type="slidenum">
              <a:rPr lang="en-GB" smtClean="0"/>
              <a:t>‹#›</a:t>
            </a:fld>
            <a:endParaRPr lang="en-GB"/>
          </a:p>
        </p:txBody>
      </p:sp>
    </p:spTree>
    <p:extLst>
      <p:ext uri="{BB962C8B-B14F-4D97-AF65-F5344CB8AC3E}">
        <p14:creationId xmlns:p14="http://schemas.microsoft.com/office/powerpoint/2010/main" val="137976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Social networks. Really interesting topic. Hot topic. Not just talking about online social networks, but old school social networks as well. Online has made it easier to collect data. Faster computers and an abundance of computational tools have made it easier to study social networks.</a:t>
            </a:r>
          </a:p>
          <a:p>
            <a:endParaRPr lang="en-US" dirty="0"/>
          </a:p>
          <a:p>
            <a:r>
              <a:rPr lang="en-US" dirty="0"/>
              <a:t>Let me introduce my topic by telling a joke.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564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at Yahoo carried out a massive study of online diffusion across a range of different online networks for which they had data. The networks included a 'kindness' app, a video recommendation service, as well as Twitter.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003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frequency of different types of adoption cascade structure. Note that it's a log plot. </a:t>
            </a:r>
          </a:p>
          <a:p>
            <a:endParaRPr lang="en-US" dirty="0"/>
          </a:p>
          <a:p>
            <a:r>
              <a:rPr lang="en-US" dirty="0"/>
              <a:t>For all of the networks studied, the majority of adoptions end at the seed adopter. Fewer than 4% make it more than one hop away from the seed adopter. </a:t>
            </a:r>
          </a:p>
          <a:p>
            <a:endParaRPr lang="en-US" dirty="0"/>
          </a:p>
          <a:p>
            <a:r>
              <a:rPr lang="en-US" dirty="0"/>
              <a:t>In other words, most of these adoptions fizzle out pretty quickly.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1792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Yahoo researchers note that "the majority of all humans who have ever been infected with avian influenza were infected during a single event, namely the 1918 pandemic, during which more than 500 million individuals are thought to have been infected." By contrast, only around 10% of all online adoptions - </a:t>
            </a:r>
            <a:r>
              <a:rPr lang="en-US" dirty="0" err="1"/>
              <a:t>succesful</a:t>
            </a:r>
            <a:r>
              <a:rPr lang="en-US" dirty="0"/>
              <a:t> influences - are found within large cascades.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332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suggests that epidemic-style contagion is, after all, a poor model for the spread of ideas. What's needed is a model that captures the element of agency - influence is subject to a degree of choice on the part of the one influenced.</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011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idea about networks I want to contest is that there are certain key individuals that are critical to some of the features of social networks.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11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joined at the hip with the idea of six degrees of separation - or six degrees of Kevin Bacon if you're familiar with that game.</a:t>
            </a:r>
          </a:p>
          <a:p>
            <a:endParaRPr lang="en-US" dirty="0"/>
          </a:p>
          <a:p>
            <a:r>
              <a:rPr lang="en-US" dirty="0"/>
              <a:t>The idea has a </a:t>
            </a:r>
            <a:r>
              <a:rPr lang="en-US" dirty="0" err="1"/>
              <a:t>chequered</a:t>
            </a:r>
            <a:r>
              <a:rPr lang="en-US" dirty="0"/>
              <a:t> history. In one telling, it starts with an experiment run by Stanley </a:t>
            </a:r>
            <a:r>
              <a:rPr lang="en-US" dirty="0" err="1"/>
              <a:t>Milgram</a:t>
            </a:r>
            <a:r>
              <a:rPr lang="en-US" dirty="0"/>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94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this experiment, though.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031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 was later picked up by Malcolm </a:t>
            </a:r>
            <a:r>
              <a:rPr lang="en-US" dirty="0" err="1"/>
              <a:t>Gladwell</a:t>
            </a:r>
            <a:r>
              <a:rPr lang="en-US" dirty="0"/>
              <a:t> in his book the tipping point. It seemed like everyone was talking about the tipping point at the beginning of the last decade.</a:t>
            </a:r>
          </a:p>
          <a:p>
            <a:endParaRPr lang="en-US" dirty="0"/>
          </a:p>
          <a:p>
            <a:r>
              <a:rPr lang="en-US" dirty="0"/>
              <a:t>The book spawned a massive interest in influencers and practically a whole new way of doing advertising.</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244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Tremor, a web site that P&amp;G set up to leverage these special influencers.</a:t>
            </a:r>
          </a:p>
          <a:p>
            <a:endParaRPr lang="en-US" dirty="0"/>
          </a:p>
          <a:p>
            <a:r>
              <a:rPr lang="en-US" dirty="0"/>
              <a:t>Again, the idea that there are these influencers sounds plausible. We can all think of people who are well connected and seem to know everyone, so it just makes sense that stuff like the six degrees depends on them.</a:t>
            </a:r>
          </a:p>
          <a:p>
            <a:endParaRPr lang="en-US" dirty="0"/>
          </a:p>
          <a:p>
            <a:r>
              <a:rPr lang="en-US" dirty="0"/>
              <a:t>Except it doesn't.</a:t>
            </a:r>
          </a:p>
          <a:p>
            <a:endParaRPr lang="en-US" dirty="0"/>
          </a:p>
          <a:p>
            <a:r>
              <a:rPr lang="en-US" dirty="0" err="1"/>
              <a:t>Milgram's</a:t>
            </a:r>
            <a:r>
              <a:rPr lang="en-US" dirty="0"/>
              <a:t> experiment was small. A more recent attempt to replicate it at scale found the six degrees thing held true - nearly - but the dependence on a small number of highly connected individuals didn't. It turns out the structure of the network is more important.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264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 hubs</a:t>
            </a:r>
          </a:p>
          <a:p>
            <a:endParaRPr lang="en-US" dirty="0"/>
          </a:p>
          <a:p>
            <a:r>
              <a:rPr lang="en-US" dirty="0"/>
              <a:t>So that's a couple of examples we thought we know about networks but didn't. </a:t>
            </a:r>
          </a:p>
          <a:p>
            <a:endParaRPr lang="en-US" dirty="0"/>
          </a:p>
          <a:p>
            <a:r>
              <a:rPr lang="en-US" dirty="0"/>
              <a:t>The larger point here is that what we think we know about networks shouldn't be allowed to substitute for seeking for empirical or other forms of deeper understanding.</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914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main thing about social networks is that, like many other elements of social life, they are complex. And as with other complex phenomena, it's easier to attempt to understand them indirectly, perhaps through analogy or through metaphor.</a:t>
            </a:r>
          </a:p>
          <a:p>
            <a:endParaRPr lang="en-US" dirty="0"/>
          </a:p>
          <a:p>
            <a:r>
              <a:rPr lang="en-US" dirty="0"/>
              <a:t>The other thing about social networks is that, because there's a widespread suspicion that what's really going on is unknowable, once a metaphor takes hold, it's seldom challenged.</a:t>
            </a:r>
          </a:p>
          <a:p>
            <a:endParaRPr lang="en-US" dirty="0"/>
          </a:p>
          <a:p>
            <a:r>
              <a:rPr lang="en-US" dirty="0"/>
              <a:t>I'm going to talk about two topics in social networks that have been given this kind of metaphorical treatment.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9477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t>
            </a:r>
            <a:r>
              <a:rPr lang="en-US" dirty="0" err="1"/>
              <a:t>facebook</a:t>
            </a:r>
            <a:r>
              <a:rPr lang="en-US" dirty="0"/>
              <a:t> or Google it may be relatively easy to collect data about social networks or </a:t>
            </a:r>
            <a:r>
              <a:rPr lang="en-US" dirty="0" err="1"/>
              <a:t>conduc</a:t>
            </a:r>
            <a:r>
              <a:rPr lang="en-US" dirty="0"/>
              <a:t> massive </a:t>
            </a:r>
            <a:r>
              <a:rPr lang="en-US" dirty="0" err="1"/>
              <a:t>experiements</a:t>
            </a:r>
            <a:r>
              <a:rPr lang="en-US" dirty="0"/>
              <a:t>. For other organisations it can be prohibitively costly. But there is another technique that can shed light: simulation.</a:t>
            </a:r>
          </a:p>
          <a:p>
            <a:endParaRPr lang="en-US" dirty="0"/>
          </a:p>
          <a:p>
            <a:r>
              <a:rPr lang="en-US" dirty="0"/>
              <a:t>I'll talk through a couple of examples of where simulation has been used to understand social phenomena: one from the canon and one of our own.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95654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maps of Baltimore and Detroit. The different </a:t>
            </a:r>
            <a:r>
              <a:rPr lang="en-US" dirty="0" err="1"/>
              <a:t>colours</a:t>
            </a:r>
            <a:r>
              <a:rPr lang="en-US" dirty="0"/>
              <a:t> on the maps represent different races.</a:t>
            </a:r>
          </a:p>
          <a:p>
            <a:endParaRPr lang="en-US" dirty="0"/>
          </a:p>
          <a:p>
            <a:r>
              <a:rPr lang="en-US" dirty="0"/>
              <a:t>Why does segregation arise in US cities? What might cause it?</a:t>
            </a:r>
          </a:p>
          <a:p>
            <a:r>
              <a:rPr lang="en-US" dirty="0"/>
              <a:t>- People are racist</a:t>
            </a:r>
          </a:p>
          <a:p>
            <a:r>
              <a:rPr lang="en-US" dirty="0"/>
              <a:t>- Governments are racist</a:t>
            </a:r>
          </a:p>
          <a:p>
            <a:r>
              <a:rPr lang="en-US" dirty="0"/>
              <a:t>- </a:t>
            </a:r>
            <a:r>
              <a:rPr lang="en-US" dirty="0" err="1"/>
              <a:t>etc</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553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Thomas Schelling. Nobel Laureate, died at the end of last year. As an aside, he was also a collaborator with Stanley Kubrick on the script for </a:t>
            </a:r>
            <a:r>
              <a:rPr lang="en-US" dirty="0" err="1"/>
              <a:t>Dr</a:t>
            </a:r>
            <a:r>
              <a:rPr lang="en-US" dirty="0"/>
              <a:t> Strangelove. Pioneering work </a:t>
            </a:r>
            <a:r>
              <a:rPr lang="en-US" dirty="0" err="1"/>
              <a:t>Micromotives</a:t>
            </a:r>
            <a:r>
              <a:rPr lang="en-US" dirty="0"/>
              <a:t> and </a:t>
            </a:r>
            <a:r>
              <a:rPr lang="en-US" dirty="0" err="1"/>
              <a:t>Macrobehaviour</a:t>
            </a:r>
            <a:r>
              <a:rPr lang="en-US" dirty="0"/>
              <a:t>. Interested in how individual preferences lead to social effects. </a:t>
            </a:r>
          </a:p>
          <a:p>
            <a:endParaRPr lang="en-US" dirty="0"/>
          </a:p>
          <a:p>
            <a:r>
              <a:rPr lang="en-US" dirty="0"/>
              <a:t>Schelling proposed a simple simulation using coins and paper to shed light on the segregation question. He encouraged people to do it by hand themselves, though it is trivial to do it on a computer.</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850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setup</a:t>
            </a:r>
          </a:p>
          <a:p>
            <a:endParaRPr lang="en-US" dirty="0"/>
          </a:p>
          <a:p>
            <a:r>
              <a:rPr lang="en-US" dirty="0"/>
              <a:t>[Setup slide]</a:t>
            </a:r>
          </a:p>
          <a:p>
            <a:endParaRPr lang="en-US" dirty="0"/>
          </a:p>
          <a:p>
            <a:r>
              <a:rPr lang="en-US" dirty="0"/>
              <a:t>A satisfied agent is one that is surrounded by at least 30 percent of agents that are like itself.</a:t>
            </a:r>
          </a:p>
          <a:p>
            <a:endParaRPr lang="en-US" dirty="0"/>
          </a:p>
          <a:p>
            <a:r>
              <a:rPr lang="en-US" dirty="0"/>
              <a:t>When an agent is not satisfied, it moves to a randomly chosen vacant location on the grid.</a:t>
            </a:r>
          </a:p>
          <a:p>
            <a:endParaRPr lang="en-US" dirty="0"/>
          </a:p>
          <a:p>
            <a:r>
              <a:rPr lang="en-US" dirty="0"/>
              <a:t>Continue till everyone is satisfied.</a:t>
            </a:r>
          </a:p>
          <a:p>
            <a:endParaRPr lang="en-US" dirty="0"/>
          </a:p>
          <a:p>
            <a:r>
              <a:rPr lang="en-US" dirty="0"/>
              <a:t>What happens? I've followed Schelling's advice and used coin and paper for the first demonstration.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3304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board ends up significantly more segregated.</a:t>
            </a:r>
          </a:p>
          <a:p>
            <a:endParaRPr lang="en-US" dirty="0"/>
          </a:p>
          <a:p>
            <a:r>
              <a:rPr lang="en-US" dirty="0"/>
              <a:t>You can see this more clearly if we scale things up a bit with this computer simulation.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43945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modest preferences not to have all of one's </a:t>
            </a:r>
            <a:r>
              <a:rPr lang="en-US" dirty="0" err="1"/>
              <a:t>neighbours</a:t>
            </a:r>
            <a:r>
              <a:rPr lang="en-US" dirty="0"/>
              <a:t> be of a different type to oneself lead to segregation.</a:t>
            </a:r>
          </a:p>
          <a:p>
            <a:endParaRPr lang="en-US" dirty="0"/>
          </a:p>
          <a:p>
            <a:r>
              <a:rPr lang="en-US" dirty="0"/>
              <a:t>It's not at all obvious </a:t>
            </a:r>
            <a:r>
              <a:rPr lang="en-US" dirty="0" err="1"/>
              <a:t>thatthese</a:t>
            </a:r>
            <a:r>
              <a:rPr lang="en-US" dirty="0"/>
              <a:t> small </a:t>
            </a:r>
            <a:r>
              <a:rPr lang="en-US" dirty="0" err="1"/>
              <a:t>prefs</a:t>
            </a:r>
            <a:r>
              <a:rPr lang="en-US" dirty="0"/>
              <a:t> will result in this degree of segregation, but they do. Simulation doesn't prove that this is what is happening, but it does show that it is possible, which we might have ruled out otherwise.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5517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from our own work. </a:t>
            </a:r>
          </a:p>
          <a:p>
            <a:endParaRPr lang="en-US" dirty="0"/>
          </a:p>
          <a:p>
            <a:r>
              <a:rPr lang="en-US" dirty="0"/>
              <a:t>We work with advertising clients. They are interested in what makes advertising more effective. Social buzz. It's related to the ideas of contagion and influence we talked about earlier. They even incorporate it into their campaigns. Getting people to talk about brands to one another will enhance advertising effect.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4348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it's spawned a bit of an industry</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7397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consumer market model. Agents can choose between two brands based on preference. They can also talk to one another about what brands they buy and adjust their </a:t>
            </a:r>
            <a:r>
              <a:rPr lang="en-US" dirty="0" err="1"/>
              <a:t>prefs</a:t>
            </a:r>
            <a:r>
              <a:rPr lang="en-US" dirty="0"/>
              <a:t> in line with people they are connected to in their social networks. Advertising delivers messages to the population that adjusts their </a:t>
            </a:r>
            <a:r>
              <a:rPr lang="en-US" dirty="0" err="1"/>
              <a:t>prefs</a:t>
            </a:r>
            <a:r>
              <a:rPr lang="en-US" dirty="0"/>
              <a:t> in </a:t>
            </a:r>
            <a:r>
              <a:rPr lang="en-US" dirty="0" err="1"/>
              <a:t>favour</a:t>
            </a:r>
            <a:r>
              <a:rPr lang="en-US" dirty="0"/>
              <a:t> of </a:t>
            </a:r>
            <a:r>
              <a:rPr lang="en-US" dirty="0" err="1"/>
              <a:t>teh</a:t>
            </a:r>
            <a:r>
              <a:rPr lang="en-US" dirty="0"/>
              <a:t> advertised brand.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3487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what the market looks like without the social chatter. Advertising boosts sales.</a:t>
            </a:r>
          </a:p>
          <a:p>
            <a:endParaRPr lang="en-US" dirty="0"/>
          </a:p>
          <a:p>
            <a:r>
              <a:rPr lang="en-US" dirty="0"/>
              <a:t>This is what happens when agents can talk to one another and compare notes. </a:t>
            </a:r>
          </a:p>
          <a:p>
            <a:endParaRPr lang="en-US" dirty="0"/>
          </a:p>
          <a:p>
            <a:r>
              <a:rPr lang="en-US" dirty="0"/>
              <a:t>When we first looked at this we thought we had made a mistake. In part </a:t>
            </a:r>
            <a:r>
              <a:rPr lang="en-US" dirty="0" err="1"/>
              <a:t>bec</a:t>
            </a:r>
            <a:r>
              <a:rPr lang="en-US" dirty="0"/>
              <a:t> we were in the grip of the contagion model of spread. But there's no mistake.</a:t>
            </a:r>
          </a:p>
          <a:p>
            <a:endParaRPr lang="en-US" dirty="0"/>
          </a:p>
          <a:p>
            <a:r>
              <a:rPr lang="en-US" dirty="0"/>
              <a:t>Social chatter has a dampening effect on advertising.</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483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first is social contagion: the claim that ideas, information and behaviour spread through networks like diseases.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85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750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898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Contagion is a word borrowed from epidemiology and it has at its heart a rather simple model of spread by exposure or contact. </a:t>
            </a:r>
          </a:p>
          <a:p>
            <a:endParaRPr lang="en-US" dirty="0"/>
          </a:p>
          <a:p>
            <a:r>
              <a:rPr lang="en-US" dirty="0"/>
              <a:t>An idea, belief or behaviour is adopted because the would be adopter is exposed to it in a previous adopter (or the seed).</a:t>
            </a:r>
          </a:p>
          <a:p>
            <a:endParaRPr lang="en-US" dirty="0"/>
          </a:p>
          <a:p>
            <a:r>
              <a:rPr lang="en-US" dirty="0"/>
              <a:t>Unlike social networks, contagion is something that everyone feels they understand: the idea of epidemic spread has become a part of popular culture.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45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social networks, contagion is something that everyone feels they understand: the idea of epidemic spread has become a part of popular culture.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0866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spite of the fact that 'contagion' isn't used in medical contexts - 'communicable' is preferred - it's increasingly used in metaphorical contexts.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456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all think of lots of putative examples of social contagion, even ones we've been swept up in ourselves. </a:t>
            </a:r>
          </a:p>
          <a:p>
            <a:endParaRPr lang="en-US" dirty="0"/>
          </a:p>
          <a:p>
            <a:r>
              <a:rPr lang="en-US" dirty="0"/>
              <a:t>The trouble is, there isn't much evidence that social networks really do operate in a way that supports the social contagion hypothesis.</a:t>
            </a:r>
          </a:p>
          <a:p>
            <a:endParaRPr lang="en-US" dirty="0"/>
          </a:p>
          <a:p>
            <a:r>
              <a:rPr lang="en-US" dirty="0"/>
              <a:t>Take those examples of social contagion we can all think of. What if we only know about them because they are precisely not representative of how influence spreads in a network?</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646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survivorship bias. In WWII military analysts initially recommended that the patterns of bullet holes in returning military planes be used as a guide as to where to add </a:t>
            </a:r>
            <a:r>
              <a:rPr lang="en-US" dirty="0" err="1"/>
              <a:t>armour</a:t>
            </a:r>
            <a:r>
              <a:rPr lang="en-US" dirty="0"/>
              <a:t> plating. But then it was </a:t>
            </a:r>
            <a:r>
              <a:rPr lang="en-US" dirty="0" err="1"/>
              <a:t>realised</a:t>
            </a:r>
            <a:r>
              <a:rPr lang="en-US" dirty="0"/>
              <a:t> that the returning planes returned not because of where they had been hit, but because of where they hadn't been hit, and the recommendation was reversed:  </a:t>
            </a:r>
            <a:r>
              <a:rPr lang="en-US" dirty="0" err="1"/>
              <a:t>armour</a:t>
            </a:r>
            <a:r>
              <a:rPr lang="en-US" dirty="0"/>
              <a:t> was applied where there were no bullet holes.</a:t>
            </a:r>
          </a:p>
          <a:p>
            <a:endParaRPr lang="en-US" dirty="0"/>
          </a:p>
          <a:p>
            <a:r>
              <a:rPr lang="en-US" dirty="0"/>
              <a:t>What we're forgetting here in thinking about viral spread of ideas is all the ideas that failed to spread. We're drawing conclusions based on an unusual proportion of the sample. If you look at the data, or conduct large enough experiments, it turns out that contagions in social networks are very rare.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DA788E-ED01-EA48-8087-9C0F5BBDDC7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6875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90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07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_column_bullets_full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987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83376"/>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12315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22308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7634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19681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1974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45224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2940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17100"/>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342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28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6691"/>
            <a:ext cx="12213339" cy="177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9601" y="6324600"/>
            <a:ext cx="338667" cy="533400"/>
          </a:xfrm>
          <a:prstGeom prst="rect">
            <a:avLst/>
          </a:prstGeom>
        </p:spPr>
      </p:pic>
      <p:sp>
        <p:nvSpPr>
          <p:cNvPr id="12" name="Slide Number Placeholder 5"/>
          <p:cNvSpPr>
            <a:spLocks noGrp="1"/>
          </p:cNvSpPr>
          <p:nvPr>
            <p:ph type="sldNum" sz="quarter" idx="4"/>
          </p:nvPr>
        </p:nvSpPr>
        <p:spPr>
          <a:xfrm>
            <a:off x="11239027" y="6356351"/>
            <a:ext cx="493036" cy="329757"/>
          </a:xfrm>
          <a:prstGeom prst="rect">
            <a:avLst/>
          </a:prstGeom>
        </p:spPr>
        <p:txBody>
          <a:bodyPr vert="horz" lIns="91440" tIns="45720" rIns="91440" bIns="45720" rtlCol="0" anchor="ctr"/>
          <a:lstStyle>
            <a:lvl1pPr algn="ctr">
              <a:defRPr sz="1600" spc="-200">
                <a:solidFill>
                  <a:schemeClr val="bg1"/>
                </a:solidFill>
                <a:latin typeface="DINPro-Medium"/>
                <a:ea typeface="Medium"/>
                <a:cs typeface="DINPro-Medium"/>
              </a:defRPr>
            </a:lvl1pPr>
          </a:lstStyle>
          <a:p>
            <a:fld id="{D9009749-9E10-874B-B383-8C53AB8DD26C}" type="slidenum">
              <a:rPr lang="en-US" smtClean="0"/>
              <a:pPr/>
              <a:t>‹#›</a:t>
            </a:fld>
            <a:endParaRPr lang="en-US" dirty="0"/>
          </a:p>
        </p:txBody>
      </p:sp>
      <p:cxnSp>
        <p:nvCxnSpPr>
          <p:cNvPr id="8" name="Straight Connector 7"/>
          <p:cNvCxnSpPr/>
          <p:nvPr/>
        </p:nvCxnSpPr>
        <p:spPr>
          <a:xfrm>
            <a:off x="465667" y="374651"/>
            <a:ext cx="42333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62658"/>
      </p:ext>
    </p:extLst>
  </p:cSld>
  <p:clrMap bg1="lt1" tx1="dk1" bg2="lt2" tx2="dk2" accent1="accent1" accent2="accent2" accent3="accent3" accent4="accent4" accent5="accent5" accent6="accent6" hlink="hlink" folHlink="folHlink"/>
  <p:sldLayoutIdLst>
    <p:sldLayoutId id="2147483674" r:id="rId1"/>
  </p:sldLayoutIdLst>
  <p:hf hdr="0"/>
  <p:txStyles>
    <p:titleStyle>
      <a:lvl1pPr algn="l" defTabSz="609585" rtl="0" eaLnBrk="1" latinLnBrk="0" hangingPunct="1">
        <a:spcBef>
          <a:spcPct val="0"/>
        </a:spcBef>
        <a:buNone/>
        <a:defRPr sz="3467" kern="1200" baseline="0">
          <a:solidFill>
            <a:schemeClr val="tx1"/>
          </a:solidFill>
          <a:latin typeface="DINPro-Medium"/>
          <a:ea typeface="+mj-ea"/>
          <a:cs typeface="DINPro-Medium"/>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17175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5809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21690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59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6691"/>
            <a:ext cx="12213339" cy="177800"/>
          </a:xfrm>
          <a:prstGeom prst="rect">
            <a:avLst/>
          </a:prstGeom>
        </p:spPr>
      </p:pic>
      <p:pic>
        <p:nvPicPr>
          <p:cNvPr id="2" name="Picture 1" descr="sandtab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7021" y="1614311"/>
            <a:ext cx="5994400" cy="3149600"/>
          </a:xfrm>
          <a:prstGeom prst="rect">
            <a:avLst/>
          </a:prstGeom>
        </p:spPr>
      </p:pic>
    </p:spTree>
    <p:extLst>
      <p:ext uri="{BB962C8B-B14F-4D97-AF65-F5344CB8AC3E}">
        <p14:creationId xmlns:p14="http://schemas.microsoft.com/office/powerpoint/2010/main" val="46489515"/>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l" defTabSz="609585" rtl="0" eaLnBrk="1" latinLnBrk="0" hangingPunct="1">
        <a:spcBef>
          <a:spcPct val="0"/>
        </a:spcBef>
        <a:buNone/>
        <a:defRPr sz="1200" kern="1200">
          <a:solidFill>
            <a:schemeClr val="tx1"/>
          </a:solidFill>
          <a:latin typeface="DINPro-Light"/>
          <a:ea typeface="+mj-ea"/>
          <a:cs typeface="DINPro-Light"/>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49136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6643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473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5440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61321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670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4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0134" y="0"/>
            <a:ext cx="9203921" cy="6858000"/>
          </a:xfrm>
          <a:prstGeom prst="rect">
            <a:avLst/>
          </a:prstGeom>
        </p:spPr>
      </p:pic>
    </p:spTree>
    <p:extLst>
      <p:ext uri="{BB962C8B-B14F-4D97-AF65-F5344CB8AC3E}">
        <p14:creationId xmlns:p14="http://schemas.microsoft.com/office/powerpoint/2010/main" val="335577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46028904"/>
              </p:ext>
            </p:extLst>
          </p:nvPr>
        </p:nvGraphicFramePr>
        <p:xfrm>
          <a:off x="292650" y="84841"/>
          <a:ext cx="11338560" cy="616326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8290560">
                  <a:extLst>
                    <a:ext uri="{9D8B030D-6E8A-4147-A177-3AD203B41FA5}">
                      <a16:colId xmlns:a16="http://schemas.microsoft.com/office/drawing/2014/main" val="20001"/>
                    </a:ext>
                  </a:extLst>
                </a:gridCol>
              </a:tblGrid>
              <a:tr h="663184">
                <a:tc>
                  <a:txBody>
                    <a:bodyPr/>
                    <a:lstStyle/>
                    <a:p>
                      <a:r>
                        <a:rPr lang="en-US" sz="2800" dirty="0">
                          <a:latin typeface="DINPro"/>
                          <a:cs typeface="DINPro"/>
                        </a:rPr>
                        <a:t>Diffusion domain</a:t>
                      </a:r>
                    </a:p>
                  </a:txBody>
                  <a:tcPr marL="121920" marR="121920" marT="60960" marB="60960"/>
                </a:tc>
                <a:tc>
                  <a:txBody>
                    <a:bodyPr/>
                    <a:lstStyle/>
                    <a:p>
                      <a:r>
                        <a:rPr lang="en-US" sz="2800" dirty="0">
                          <a:latin typeface="DINPro"/>
                          <a:cs typeface="DINPro"/>
                        </a:rPr>
                        <a:t>Diffusion</a:t>
                      </a:r>
                      <a:r>
                        <a:rPr lang="en-US" sz="2800" baseline="0" dirty="0">
                          <a:latin typeface="DINPro"/>
                          <a:cs typeface="DINPro"/>
                        </a:rPr>
                        <a:t> mechanic</a:t>
                      </a:r>
                      <a:endParaRPr lang="en-US" sz="2800" dirty="0">
                        <a:latin typeface="DINPro"/>
                        <a:cs typeface="DINPro"/>
                      </a:endParaRPr>
                    </a:p>
                  </a:txBody>
                  <a:tcPr marL="121920" marR="121920" marT="60960" marB="60960"/>
                </a:tc>
                <a:extLst>
                  <a:ext uri="{0D108BD9-81ED-4DB2-BD59-A6C34878D82A}">
                    <a16:rowId xmlns:a16="http://schemas.microsoft.com/office/drawing/2014/main" val="10000"/>
                  </a:ext>
                </a:extLst>
              </a:tr>
              <a:tr h="951721">
                <a:tc>
                  <a:txBody>
                    <a:bodyPr/>
                    <a:lstStyle/>
                    <a:p>
                      <a:r>
                        <a:rPr lang="en-US" sz="2800" dirty="0">
                          <a:latin typeface="DINPro"/>
                          <a:cs typeface="DINPro"/>
                        </a:rPr>
                        <a:t>Yahoo! Kindness</a:t>
                      </a:r>
                    </a:p>
                  </a:txBody>
                  <a:tcPr marL="121920" marR="121920" marT="60960" marB="60960"/>
                </a:tc>
                <a:tc>
                  <a:txBody>
                    <a:bodyPr/>
                    <a:lstStyle/>
                    <a:p>
                      <a:r>
                        <a:rPr lang="en-US" sz="2800" dirty="0">
                          <a:latin typeface="DINPro"/>
                          <a:cs typeface="DINPro"/>
                        </a:rPr>
                        <a:t>Describe</a:t>
                      </a:r>
                      <a:r>
                        <a:rPr lang="en-US" sz="2800" baseline="0" dirty="0">
                          <a:latin typeface="DINPro"/>
                          <a:cs typeface="DINPro"/>
                        </a:rPr>
                        <a:t> an act of kindness and share with contacts.</a:t>
                      </a:r>
                      <a:endParaRPr lang="en-US" sz="2800" dirty="0">
                        <a:latin typeface="DINPro"/>
                        <a:cs typeface="DINPro"/>
                      </a:endParaRPr>
                    </a:p>
                  </a:txBody>
                  <a:tcPr marL="121920" marR="121920" marT="60960" marB="60960"/>
                </a:tc>
                <a:extLst>
                  <a:ext uri="{0D108BD9-81ED-4DB2-BD59-A6C34878D82A}">
                    <a16:rowId xmlns:a16="http://schemas.microsoft.com/office/drawing/2014/main" val="10001"/>
                  </a:ext>
                </a:extLst>
              </a:tr>
              <a:tr h="951721">
                <a:tc>
                  <a:txBody>
                    <a:bodyPr/>
                    <a:lstStyle/>
                    <a:p>
                      <a:r>
                        <a:rPr lang="en-US" sz="2800" dirty="0" err="1">
                          <a:latin typeface="DINPro"/>
                          <a:cs typeface="DINPro"/>
                        </a:rPr>
                        <a:t>Zync</a:t>
                      </a:r>
                      <a:endParaRPr lang="en-US" sz="2800" dirty="0">
                        <a:latin typeface="DINPro"/>
                        <a:cs typeface="DINPro"/>
                      </a:endParaRPr>
                    </a:p>
                  </a:txBody>
                  <a:tcPr marL="121920" marR="121920" marT="60960" marB="60960"/>
                </a:tc>
                <a:tc>
                  <a:txBody>
                    <a:bodyPr/>
                    <a:lstStyle/>
                    <a:p>
                      <a:r>
                        <a:rPr lang="en-US" sz="2800" dirty="0">
                          <a:latin typeface="DINPro"/>
                          <a:cs typeface="DINPro"/>
                        </a:rPr>
                        <a:t>Video</a:t>
                      </a:r>
                      <a:r>
                        <a:rPr lang="en-US" sz="2800" baseline="0" dirty="0">
                          <a:latin typeface="DINPro"/>
                          <a:cs typeface="DINPro"/>
                        </a:rPr>
                        <a:t> sharing – receiver has to adopt service to view video</a:t>
                      </a:r>
                      <a:endParaRPr lang="en-US" sz="2800" dirty="0">
                        <a:latin typeface="DINPro"/>
                        <a:cs typeface="DINPro"/>
                      </a:endParaRPr>
                    </a:p>
                  </a:txBody>
                  <a:tcPr marL="121920" marR="121920" marT="60960" marB="60960"/>
                </a:tc>
                <a:extLst>
                  <a:ext uri="{0D108BD9-81ED-4DB2-BD59-A6C34878D82A}">
                    <a16:rowId xmlns:a16="http://schemas.microsoft.com/office/drawing/2014/main" val="10002"/>
                  </a:ext>
                </a:extLst>
              </a:tr>
              <a:tr h="951721">
                <a:tc>
                  <a:txBody>
                    <a:bodyPr/>
                    <a:lstStyle/>
                    <a:p>
                      <a:r>
                        <a:rPr lang="en-US" sz="2800" dirty="0">
                          <a:latin typeface="DINPro"/>
                          <a:cs typeface="DINPro"/>
                        </a:rPr>
                        <a:t>Secretary game</a:t>
                      </a:r>
                    </a:p>
                  </a:txBody>
                  <a:tcPr marL="121920" marR="121920" marT="60960" marB="60960"/>
                </a:tc>
                <a:tc>
                  <a:txBody>
                    <a:bodyPr/>
                    <a:lstStyle/>
                    <a:p>
                      <a:r>
                        <a:rPr lang="en-US" sz="2800" dirty="0">
                          <a:latin typeface="DINPro"/>
                          <a:cs typeface="DINPro"/>
                        </a:rPr>
                        <a:t>Player</a:t>
                      </a:r>
                      <a:r>
                        <a:rPr lang="en-US" sz="2800" baseline="0" dirty="0">
                          <a:latin typeface="DINPro"/>
                          <a:cs typeface="DINPro"/>
                        </a:rPr>
                        <a:t> to player sharing</a:t>
                      </a:r>
                      <a:endParaRPr lang="en-US" sz="2800" dirty="0">
                        <a:latin typeface="DINPro"/>
                        <a:cs typeface="DINPro"/>
                      </a:endParaRPr>
                    </a:p>
                  </a:txBody>
                  <a:tcPr marL="121920" marR="121920" marT="60960" marB="60960"/>
                </a:tc>
                <a:extLst>
                  <a:ext uri="{0D108BD9-81ED-4DB2-BD59-A6C34878D82A}">
                    <a16:rowId xmlns:a16="http://schemas.microsoft.com/office/drawing/2014/main" val="10003"/>
                  </a:ext>
                </a:extLst>
              </a:tr>
              <a:tr h="951721">
                <a:tc>
                  <a:txBody>
                    <a:bodyPr/>
                    <a:lstStyle/>
                    <a:p>
                      <a:r>
                        <a:rPr lang="en-US" sz="2800" dirty="0">
                          <a:latin typeface="DINPro"/>
                          <a:cs typeface="DINPro"/>
                        </a:rPr>
                        <a:t>Twitter news</a:t>
                      </a:r>
                      <a:r>
                        <a:rPr lang="en-US" sz="2800" baseline="0" dirty="0">
                          <a:latin typeface="DINPro"/>
                          <a:cs typeface="DINPro"/>
                        </a:rPr>
                        <a:t> stories</a:t>
                      </a:r>
                      <a:endParaRPr lang="en-US" sz="2800" dirty="0">
                        <a:latin typeface="DINPro"/>
                        <a:cs typeface="DINPro"/>
                      </a:endParaRPr>
                    </a:p>
                  </a:txBody>
                  <a:tcPr marL="121920" marR="121920" marT="60960" marB="60960"/>
                </a:tc>
                <a:tc>
                  <a:txBody>
                    <a:bodyPr/>
                    <a:lstStyle/>
                    <a:p>
                      <a:r>
                        <a:rPr lang="en-US" sz="2800" dirty="0">
                          <a:latin typeface="DINPro"/>
                          <a:cs typeface="DINPro"/>
                        </a:rPr>
                        <a:t>Link posting and onward sharing</a:t>
                      </a:r>
                    </a:p>
                  </a:txBody>
                  <a:tcPr marL="121920" marR="121920" marT="60960" marB="60960"/>
                </a:tc>
                <a:extLst>
                  <a:ext uri="{0D108BD9-81ED-4DB2-BD59-A6C34878D82A}">
                    <a16:rowId xmlns:a16="http://schemas.microsoft.com/office/drawing/2014/main" val="10004"/>
                  </a:ext>
                </a:extLst>
              </a:tr>
              <a:tr h="528734">
                <a:tc>
                  <a:txBody>
                    <a:bodyPr/>
                    <a:lstStyle/>
                    <a:p>
                      <a:r>
                        <a:rPr lang="en-US" sz="2800" dirty="0">
                          <a:latin typeface="DINPro"/>
                          <a:cs typeface="DINPro"/>
                        </a:rPr>
                        <a:t>Twitter videos</a:t>
                      </a: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DINPro"/>
                          <a:cs typeface="DINPro"/>
                        </a:rPr>
                        <a:t>Link posting and onward sharing</a:t>
                      </a:r>
                    </a:p>
                  </a:txBody>
                  <a:tcPr marL="121920" marR="121920" marT="60960" marB="60960"/>
                </a:tc>
                <a:extLst>
                  <a:ext uri="{0D108BD9-81ED-4DB2-BD59-A6C34878D82A}">
                    <a16:rowId xmlns:a16="http://schemas.microsoft.com/office/drawing/2014/main" val="10005"/>
                  </a:ext>
                </a:extLst>
              </a:tr>
              <a:tr h="528734">
                <a:tc>
                  <a:txBody>
                    <a:bodyPr/>
                    <a:lstStyle/>
                    <a:p>
                      <a:r>
                        <a:rPr lang="en-US" sz="2800" dirty="0">
                          <a:latin typeface="DINPro"/>
                          <a:cs typeface="DINPro"/>
                        </a:rPr>
                        <a:t>Friend Sense</a:t>
                      </a: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latin typeface="DINPro"/>
                          <a:cs typeface="DINPro"/>
                        </a:rPr>
                        <a:t>Facebook app: player</a:t>
                      </a:r>
                      <a:r>
                        <a:rPr lang="en-US" sz="2800" baseline="0" dirty="0">
                          <a:latin typeface="DINPro"/>
                          <a:cs typeface="DINPro"/>
                        </a:rPr>
                        <a:t> to player sharing</a:t>
                      </a:r>
                      <a:endParaRPr lang="en-US" sz="2800" dirty="0">
                        <a:latin typeface="DINPro"/>
                        <a:cs typeface="DINPro"/>
                      </a:endParaRPr>
                    </a:p>
                  </a:txBody>
                  <a:tcPr marL="121920" marR="121920" marT="60960" marB="60960"/>
                </a:tc>
                <a:extLst>
                  <a:ext uri="{0D108BD9-81ED-4DB2-BD59-A6C34878D82A}">
                    <a16:rowId xmlns:a16="http://schemas.microsoft.com/office/drawing/2014/main" val="10006"/>
                  </a:ext>
                </a:extLst>
              </a:tr>
              <a:tr h="528734">
                <a:tc>
                  <a:txBody>
                    <a:bodyPr/>
                    <a:lstStyle/>
                    <a:p>
                      <a:r>
                        <a:rPr lang="en-US" sz="2800" dirty="0">
                          <a:latin typeface="DINPro"/>
                          <a:cs typeface="DINPro"/>
                        </a:rPr>
                        <a:t>Yahoo Voice</a:t>
                      </a:r>
                    </a:p>
                  </a:txBody>
                  <a:tcPr marL="121920" marR="121920" marT="60960" marB="60960"/>
                </a:tc>
                <a:tc>
                  <a:txBody>
                    <a:bodyPr/>
                    <a:lstStyle/>
                    <a:p>
                      <a:r>
                        <a:rPr lang="en-US" sz="2800" dirty="0">
                          <a:latin typeface="DINPro"/>
                          <a:cs typeface="DINPro"/>
                        </a:rPr>
                        <a:t>Sharing over Yahoo IM network</a:t>
                      </a:r>
                    </a:p>
                  </a:txBody>
                  <a:tcPr marL="121920" marR="121920" marT="60960" marB="60960"/>
                </a:tc>
                <a:extLst>
                  <a:ext uri="{0D108BD9-81ED-4DB2-BD59-A6C34878D82A}">
                    <a16:rowId xmlns:a16="http://schemas.microsoft.com/office/drawing/2014/main" val="10007"/>
                  </a:ext>
                </a:extLst>
              </a:tr>
            </a:tbl>
          </a:graphicData>
        </a:graphic>
      </p:graphicFrame>
      <p:sp>
        <p:nvSpPr>
          <p:cNvPr id="4" name="TextBox 3"/>
          <p:cNvSpPr txBox="1"/>
          <p:nvPr/>
        </p:nvSpPr>
        <p:spPr>
          <a:xfrm>
            <a:off x="183444" y="6276797"/>
            <a:ext cx="1915909" cy="400110"/>
          </a:xfrm>
          <a:prstGeom prst="rect">
            <a:avLst/>
          </a:prstGeom>
          <a:noFill/>
        </p:spPr>
        <p:txBody>
          <a:bodyPr wrap="none" rtlCol="0">
            <a:spAutoFit/>
          </a:bodyPr>
          <a:lstStyle/>
          <a:p>
            <a:pPr defTabSz="1219170"/>
            <a:r>
              <a:rPr lang="en-US" sz="2000" kern="0" dirty="0" err="1">
                <a:solidFill>
                  <a:sysClr val="windowText" lastClr="000000"/>
                </a:solidFill>
              </a:rPr>
              <a:t>Goel</a:t>
            </a:r>
            <a:r>
              <a:rPr lang="en-US" sz="2000" kern="0" dirty="0">
                <a:solidFill>
                  <a:sysClr val="windowText" lastClr="000000"/>
                </a:solidFill>
              </a:rPr>
              <a:t> et al (2012)</a:t>
            </a:r>
          </a:p>
        </p:txBody>
      </p:sp>
    </p:spTree>
    <p:extLst>
      <p:ext uri="{BB962C8B-B14F-4D97-AF65-F5344CB8AC3E}">
        <p14:creationId xmlns:p14="http://schemas.microsoft.com/office/powerpoint/2010/main" val="27292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698818" y="6356351"/>
            <a:ext cx="493183" cy="330200"/>
          </a:xfrm>
          <a:prstGeom prst="rect">
            <a:avLst/>
          </a:prstGeom>
        </p:spPr>
        <p:txBody>
          <a:bodyPr/>
          <a:lstStyle/>
          <a:p>
            <a:pPr defTabSz="1219170"/>
            <a:fld id="{D9009749-9E10-874B-B383-8C53AB8DD26C}" type="slidenum">
              <a:rPr lang="en-US" sz="2400" kern="0">
                <a:solidFill>
                  <a:sysClr val="windowText" lastClr="000000"/>
                </a:solidFill>
              </a:rPr>
              <a:pPr defTabSz="1219170"/>
              <a:t>12</a:t>
            </a:fld>
            <a:endParaRPr lang="en-US" sz="2400" kern="0" dirty="0">
              <a:solidFill>
                <a:sysClr val="windowText" lastClr="000000"/>
              </a:solidFill>
            </a:endParaRPr>
          </a:p>
        </p:txBody>
      </p:sp>
      <p:pic>
        <p:nvPicPr>
          <p:cNvPr id="7" name="Picture Placeholder 6"/>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l="-1789" r="-1789"/>
          <a:stretch>
            <a:fillRect/>
          </a:stretch>
        </p:blipFill>
        <p:spPr>
          <a:xfrm>
            <a:off x="0" y="1278467"/>
            <a:ext cx="11159067" cy="4828117"/>
          </a:xfrm>
          <a:prstGeom prst="rect">
            <a:avLst/>
          </a:prstGeom>
        </p:spPr>
      </p:pic>
      <p:sp>
        <p:nvSpPr>
          <p:cNvPr id="8" name="TextBox 7"/>
          <p:cNvSpPr txBox="1"/>
          <p:nvPr/>
        </p:nvSpPr>
        <p:spPr>
          <a:xfrm>
            <a:off x="183445" y="6107114"/>
            <a:ext cx="2254143" cy="461665"/>
          </a:xfrm>
          <a:prstGeom prst="rect">
            <a:avLst/>
          </a:prstGeom>
          <a:noFill/>
        </p:spPr>
        <p:txBody>
          <a:bodyPr wrap="none" rtlCol="0">
            <a:spAutoFit/>
          </a:bodyPr>
          <a:lstStyle/>
          <a:p>
            <a:pPr defTabSz="1219170"/>
            <a:r>
              <a:rPr lang="en-US" sz="2400" kern="0" dirty="0" err="1">
                <a:solidFill>
                  <a:sysClr val="windowText" lastClr="000000"/>
                </a:solidFill>
              </a:rPr>
              <a:t>Goel</a:t>
            </a:r>
            <a:r>
              <a:rPr lang="en-US" sz="2400" kern="0" dirty="0">
                <a:solidFill>
                  <a:sysClr val="windowText" lastClr="000000"/>
                </a:solidFill>
              </a:rPr>
              <a:t> et al (2012)</a:t>
            </a:r>
          </a:p>
        </p:txBody>
      </p:sp>
      <p:sp>
        <p:nvSpPr>
          <p:cNvPr id="2" name="TextBox 1"/>
          <p:cNvSpPr txBox="1"/>
          <p:nvPr/>
        </p:nvSpPr>
        <p:spPr>
          <a:xfrm>
            <a:off x="433493" y="577744"/>
            <a:ext cx="5513048" cy="666786"/>
          </a:xfrm>
          <a:prstGeom prst="rect">
            <a:avLst/>
          </a:prstGeom>
          <a:noFill/>
        </p:spPr>
        <p:txBody>
          <a:bodyPr wrap="none" rtlCol="0">
            <a:spAutoFit/>
          </a:bodyPr>
          <a:lstStyle/>
          <a:p>
            <a:pPr defTabSz="1219170"/>
            <a:r>
              <a:rPr lang="en-US" sz="3733" kern="0" dirty="0">
                <a:solidFill>
                  <a:sysClr val="windowText" lastClr="000000"/>
                </a:solidFill>
              </a:rPr>
              <a:t>Influences by Cascade Type</a:t>
            </a:r>
          </a:p>
        </p:txBody>
      </p:sp>
    </p:spTree>
    <p:extLst>
      <p:ext uri="{BB962C8B-B14F-4D97-AF65-F5344CB8AC3E}">
        <p14:creationId xmlns:p14="http://schemas.microsoft.com/office/powerpoint/2010/main" val="62226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1114108"/>
            <a:ext cx="12192000" cy="9067800"/>
          </a:xfrm>
          <a:prstGeom prst="rect">
            <a:avLst/>
          </a:prstGeom>
        </p:spPr>
      </p:pic>
      <p:sp>
        <p:nvSpPr>
          <p:cNvPr id="3" name="Rectangle 2"/>
          <p:cNvSpPr/>
          <p:nvPr/>
        </p:nvSpPr>
        <p:spPr>
          <a:xfrm>
            <a:off x="197555" y="309319"/>
            <a:ext cx="10301111" cy="2964594"/>
          </a:xfrm>
          <a:prstGeom prst="rect">
            <a:avLst/>
          </a:prstGeom>
        </p:spPr>
        <p:txBody>
          <a:bodyPr wrap="square">
            <a:spAutoFit/>
          </a:bodyPr>
          <a:lstStyle/>
          <a:p>
            <a:pPr defTabSz="1219170"/>
            <a:r>
              <a:rPr lang="en-US" sz="3733" kern="0" dirty="0">
                <a:solidFill>
                  <a:srgbClr val="FFFF00"/>
                </a:solidFill>
                <a:latin typeface="DINPro-Medium"/>
                <a:cs typeface="DINPro-Medium"/>
              </a:rPr>
              <a:t>"the majority of all humans who have ever been infected with avian influenza were infected during a single event, namely the 1918 pandemic, during which more than 500 million individuals are thought to have been infected"</a:t>
            </a:r>
          </a:p>
        </p:txBody>
      </p:sp>
      <p:sp>
        <p:nvSpPr>
          <p:cNvPr id="4" name="Rectangle 3"/>
          <p:cNvSpPr/>
          <p:nvPr/>
        </p:nvSpPr>
        <p:spPr>
          <a:xfrm>
            <a:off x="1665111" y="4575737"/>
            <a:ext cx="10301111" cy="1815690"/>
          </a:xfrm>
          <a:prstGeom prst="rect">
            <a:avLst/>
          </a:prstGeom>
        </p:spPr>
        <p:txBody>
          <a:bodyPr wrap="square">
            <a:spAutoFit/>
          </a:bodyPr>
          <a:lstStyle/>
          <a:p>
            <a:pPr defTabSz="1219170"/>
            <a:r>
              <a:rPr lang="en-US" sz="3733" kern="0" dirty="0">
                <a:solidFill>
                  <a:srgbClr val="FFFF00"/>
                </a:solidFill>
                <a:latin typeface="DINPro-Medium"/>
                <a:cs typeface="DINPro-Medium"/>
              </a:rPr>
              <a:t>By contrast, only around 10% of online adoptions - </a:t>
            </a:r>
            <a:r>
              <a:rPr lang="en-US" sz="3733" kern="0" dirty="0" err="1">
                <a:solidFill>
                  <a:srgbClr val="FFFF00"/>
                </a:solidFill>
                <a:latin typeface="DINPro-Medium"/>
                <a:cs typeface="DINPro-Medium"/>
              </a:rPr>
              <a:t>succesful</a:t>
            </a:r>
            <a:r>
              <a:rPr lang="en-US" sz="3733" kern="0" dirty="0">
                <a:solidFill>
                  <a:srgbClr val="FFFF00"/>
                </a:solidFill>
                <a:latin typeface="DINPro-Medium"/>
                <a:cs typeface="DINPro-Medium"/>
              </a:rPr>
              <a:t> influences - are found within large cascades.</a:t>
            </a:r>
          </a:p>
        </p:txBody>
      </p:sp>
    </p:spTree>
    <p:extLst>
      <p:ext uri="{BB962C8B-B14F-4D97-AF65-F5344CB8AC3E}">
        <p14:creationId xmlns:p14="http://schemas.microsoft.com/office/powerpoint/2010/main" val="198923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rm_ani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7" y="378834"/>
            <a:ext cx="11749124" cy="6083621"/>
          </a:xfrm>
          <a:prstGeom prst="rect">
            <a:avLst/>
          </a:prstGeom>
        </p:spPr>
      </p:pic>
    </p:spTree>
    <p:extLst>
      <p:ext uri="{BB962C8B-B14F-4D97-AF65-F5344CB8AC3E}">
        <p14:creationId xmlns:p14="http://schemas.microsoft.com/office/powerpoint/2010/main" val="148195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rinh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1968"/>
          </a:xfrm>
          <a:prstGeom prst="rect">
            <a:avLst/>
          </a:prstGeom>
        </p:spPr>
      </p:pic>
      <p:sp>
        <p:nvSpPr>
          <p:cNvPr id="3" name="TextBox 2"/>
          <p:cNvSpPr txBox="1"/>
          <p:nvPr/>
        </p:nvSpPr>
        <p:spPr>
          <a:xfrm>
            <a:off x="10461283" y="7731439"/>
            <a:ext cx="1558440" cy="379656"/>
          </a:xfrm>
          <a:prstGeom prst="rect">
            <a:avLst/>
          </a:prstGeom>
          <a:noFill/>
        </p:spPr>
        <p:txBody>
          <a:bodyPr wrap="none" rtlCol="0">
            <a:spAutoFit/>
          </a:bodyPr>
          <a:lstStyle/>
          <a:p>
            <a:pPr defTabSz="1219170"/>
            <a:r>
              <a:rPr lang="en-US" sz="1867" kern="0" dirty="0">
                <a:solidFill>
                  <a:schemeClr val="bg1"/>
                </a:solidFill>
              </a:rPr>
              <a:t>Flickr: </a:t>
            </a:r>
            <a:r>
              <a:rPr lang="en-US" sz="1867" kern="0" dirty="0" err="1">
                <a:solidFill>
                  <a:schemeClr val="bg1"/>
                </a:solidFill>
              </a:rPr>
              <a:t>ronmac</a:t>
            </a:r>
            <a:endParaRPr lang="en-US" sz="1867" kern="0" dirty="0">
              <a:solidFill>
                <a:schemeClr val="bg1"/>
              </a:solidFill>
            </a:endParaRPr>
          </a:p>
        </p:txBody>
      </p:sp>
      <p:sp>
        <p:nvSpPr>
          <p:cNvPr id="4" name="TextBox 3"/>
          <p:cNvSpPr txBox="1"/>
          <p:nvPr/>
        </p:nvSpPr>
        <p:spPr>
          <a:xfrm>
            <a:off x="5559778" y="446596"/>
            <a:ext cx="5202065" cy="995209"/>
          </a:xfrm>
          <a:prstGeom prst="rect">
            <a:avLst/>
          </a:prstGeom>
          <a:noFill/>
        </p:spPr>
        <p:txBody>
          <a:bodyPr wrap="none" rtlCol="0">
            <a:spAutoFit/>
          </a:bodyPr>
          <a:lstStyle/>
          <a:p>
            <a:pPr defTabSz="1219170"/>
            <a:r>
              <a:rPr lang="en-US" sz="5867" kern="0" dirty="0">
                <a:solidFill>
                  <a:srgbClr val="FFFFFF"/>
                </a:solidFill>
                <a:latin typeface="DINPro-Medium"/>
                <a:cs typeface="DINPro-Medium"/>
              </a:rPr>
              <a:t>Special People</a:t>
            </a:r>
          </a:p>
        </p:txBody>
      </p:sp>
    </p:spTree>
    <p:extLst>
      <p:ext uri="{BB962C8B-B14F-4D97-AF65-F5344CB8AC3E}">
        <p14:creationId xmlns:p14="http://schemas.microsoft.com/office/powerpoint/2010/main" val="186159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vin_ba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86" y="98832"/>
            <a:ext cx="10297903" cy="6759169"/>
          </a:xfrm>
          <a:prstGeom prst="rect">
            <a:avLst/>
          </a:prstGeom>
        </p:spPr>
      </p:pic>
    </p:spTree>
    <p:extLst>
      <p:ext uri="{BB962C8B-B14F-4D97-AF65-F5344CB8AC3E}">
        <p14:creationId xmlns:p14="http://schemas.microsoft.com/office/powerpoint/2010/main" val="146552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gram-experi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883" y="1"/>
            <a:ext cx="14327373" cy="6858000"/>
          </a:xfrm>
          <a:prstGeom prst="rect">
            <a:avLst/>
          </a:prstGeom>
        </p:spPr>
      </p:pic>
    </p:spTree>
    <p:extLst>
      <p:ext uri="{BB962C8B-B14F-4D97-AF65-F5344CB8AC3E}">
        <p14:creationId xmlns:p14="http://schemas.microsoft.com/office/powerpoint/2010/main" val="274623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va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921"/>
            <a:ext cx="12192000" cy="6312964"/>
          </a:xfrm>
          <a:prstGeom prst="rect">
            <a:avLst/>
          </a:prstGeom>
        </p:spPr>
      </p:pic>
    </p:spTree>
    <p:extLst>
      <p:ext uri="{BB962C8B-B14F-4D97-AF65-F5344CB8AC3E}">
        <p14:creationId xmlns:p14="http://schemas.microsoft.com/office/powerpoint/2010/main" val="124006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vas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321"/>
            <a:ext cx="12192000" cy="6312964"/>
          </a:xfrm>
          <a:prstGeom prst="rect">
            <a:avLst/>
          </a:prstGeom>
        </p:spPr>
      </p:pic>
    </p:spTree>
    <p:extLst>
      <p:ext uri="{BB962C8B-B14F-4D97-AF65-F5344CB8AC3E}">
        <p14:creationId xmlns:p14="http://schemas.microsoft.com/office/powerpoint/2010/main" val="97579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197" y="-38669"/>
            <a:ext cx="7756804" cy="6858000"/>
          </a:xfrm>
          <a:prstGeom prst="rect">
            <a:avLst/>
          </a:prstGeom>
        </p:spPr>
      </p:pic>
      <p:sp>
        <p:nvSpPr>
          <p:cNvPr id="3" name="TextBox 2"/>
          <p:cNvSpPr txBox="1"/>
          <p:nvPr/>
        </p:nvSpPr>
        <p:spPr>
          <a:xfrm>
            <a:off x="211667" y="6449999"/>
            <a:ext cx="2467342" cy="338554"/>
          </a:xfrm>
          <a:prstGeom prst="rect">
            <a:avLst/>
          </a:prstGeom>
          <a:noFill/>
        </p:spPr>
        <p:txBody>
          <a:bodyPr wrap="none" rtlCol="0">
            <a:spAutoFit/>
          </a:bodyPr>
          <a:lstStyle/>
          <a:p>
            <a:pPr defTabSz="1219170"/>
            <a:r>
              <a:rPr lang="en-US" sz="1600" kern="0" dirty="0" err="1">
                <a:solidFill>
                  <a:sysClr val="windowText" lastClr="000000"/>
                </a:solidFill>
              </a:rPr>
              <a:t>Beveridge</a:t>
            </a:r>
            <a:r>
              <a:rPr lang="en-US" sz="1600" kern="0" dirty="0">
                <a:solidFill>
                  <a:sysClr val="windowText" lastClr="000000"/>
                </a:solidFill>
              </a:rPr>
              <a:t> and </a:t>
            </a:r>
            <a:r>
              <a:rPr lang="en-US" sz="1600" kern="0" dirty="0" err="1">
                <a:solidFill>
                  <a:sysClr val="windowText" lastClr="000000"/>
                </a:solidFill>
              </a:rPr>
              <a:t>Shian</a:t>
            </a:r>
            <a:r>
              <a:rPr lang="en-US" sz="1600" kern="0" dirty="0">
                <a:solidFill>
                  <a:sysClr val="windowText" lastClr="000000"/>
                </a:solidFill>
              </a:rPr>
              <a:t> (2016)</a:t>
            </a:r>
          </a:p>
        </p:txBody>
      </p:sp>
      <p:sp>
        <p:nvSpPr>
          <p:cNvPr id="4" name="TextBox 3"/>
          <p:cNvSpPr txBox="1"/>
          <p:nvPr/>
        </p:nvSpPr>
        <p:spPr>
          <a:xfrm>
            <a:off x="398229" y="287509"/>
            <a:ext cx="4620176" cy="913007"/>
          </a:xfrm>
          <a:prstGeom prst="rect">
            <a:avLst/>
          </a:prstGeom>
          <a:noFill/>
        </p:spPr>
        <p:txBody>
          <a:bodyPr wrap="none" rtlCol="0">
            <a:spAutoFit/>
          </a:bodyPr>
          <a:lstStyle/>
          <a:p>
            <a:pPr defTabSz="1219170"/>
            <a:r>
              <a:rPr lang="en-US" sz="5333" kern="0" dirty="0">
                <a:solidFill>
                  <a:sysClr val="windowText" lastClr="000000"/>
                </a:solidFill>
              </a:rPr>
              <a:t>Social Networks</a:t>
            </a:r>
          </a:p>
        </p:txBody>
      </p:sp>
      <p:pic>
        <p:nvPicPr>
          <p:cNvPr id="5" name="Picture 4" descr="sandtabl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39778" y="6072085"/>
            <a:ext cx="1495775" cy="785915"/>
          </a:xfrm>
          <a:prstGeom prst="rect">
            <a:avLst/>
          </a:prstGeom>
        </p:spPr>
      </p:pic>
    </p:spTree>
    <p:extLst>
      <p:ext uri="{BB962C8B-B14F-4D97-AF65-F5344CB8AC3E}">
        <p14:creationId xmlns:p14="http://schemas.microsoft.com/office/powerpoint/2010/main" val="69297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1" y="0"/>
            <a:ext cx="4567428" cy="6858000"/>
          </a:xfrm>
          <a:prstGeom prst="rect">
            <a:avLst/>
          </a:prstGeom>
        </p:spPr>
      </p:pic>
    </p:spTree>
    <p:extLst>
      <p:ext uri="{BB962C8B-B14F-4D97-AF65-F5344CB8AC3E}">
        <p14:creationId xmlns:p14="http://schemas.microsoft.com/office/powerpoint/2010/main" val="334532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1067" y="0"/>
            <a:ext cx="11191691" cy="6858000"/>
          </a:xfrm>
          <a:prstGeom prst="rect">
            <a:avLst/>
          </a:prstGeom>
        </p:spPr>
      </p:pic>
    </p:spTree>
    <p:extLst>
      <p:ext uri="{BB962C8B-B14F-4D97-AF65-F5344CB8AC3E}">
        <p14:creationId xmlns:p14="http://schemas.microsoft.com/office/powerpoint/2010/main" val="138370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nvas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037"/>
            <a:ext cx="12192000" cy="6312964"/>
          </a:xfrm>
          <a:prstGeom prst="rect">
            <a:avLst/>
          </a:prstGeom>
        </p:spPr>
      </p:pic>
    </p:spTree>
    <p:extLst>
      <p:ext uri="{BB962C8B-B14F-4D97-AF65-F5344CB8AC3E}">
        <p14:creationId xmlns:p14="http://schemas.microsoft.com/office/powerpoint/2010/main" val="2315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nvas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4817"/>
            <a:ext cx="12192000" cy="6312964"/>
          </a:xfrm>
          <a:prstGeom prst="rect">
            <a:avLst/>
          </a:prstGeom>
        </p:spPr>
      </p:pic>
    </p:spTree>
    <p:extLst>
      <p:ext uri="{BB962C8B-B14F-4D97-AF65-F5344CB8AC3E}">
        <p14:creationId xmlns:p14="http://schemas.microsoft.com/office/powerpoint/2010/main" val="307800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b_amylovesyah.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4133515" cy="688463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02791" y="1733"/>
            <a:ext cx="4098783" cy="6884636"/>
          </a:xfrm>
          <a:prstGeom prst="rect">
            <a:avLst/>
          </a:prstGeom>
        </p:spPr>
      </p:pic>
      <p:sp>
        <p:nvSpPr>
          <p:cNvPr id="5" name="TextBox 4"/>
          <p:cNvSpPr txBox="1"/>
          <p:nvPr/>
        </p:nvSpPr>
        <p:spPr>
          <a:xfrm>
            <a:off x="46899" y="43704"/>
            <a:ext cx="3708066" cy="995209"/>
          </a:xfrm>
          <a:prstGeom prst="rect">
            <a:avLst/>
          </a:prstGeom>
          <a:noFill/>
        </p:spPr>
        <p:txBody>
          <a:bodyPr wrap="none" rtlCol="0">
            <a:spAutoFit/>
          </a:bodyPr>
          <a:lstStyle/>
          <a:p>
            <a:pPr defTabSz="1219170"/>
            <a:r>
              <a:rPr lang="en-US" sz="5867" kern="0" dirty="0">
                <a:solidFill>
                  <a:srgbClr val="FFFFFF"/>
                </a:solidFill>
              </a:rPr>
              <a:t>Experiment</a:t>
            </a:r>
            <a:endParaRPr lang="en-US" sz="2133" kern="0" dirty="0">
              <a:solidFill>
                <a:srgbClr val="FFFFFF"/>
              </a:solidFill>
            </a:endParaRPr>
          </a:p>
        </p:txBody>
      </p:sp>
      <p:sp>
        <p:nvSpPr>
          <p:cNvPr id="6" name="TextBox 5"/>
          <p:cNvSpPr txBox="1"/>
          <p:nvPr/>
        </p:nvSpPr>
        <p:spPr>
          <a:xfrm>
            <a:off x="8390719" y="5393856"/>
            <a:ext cx="3453189" cy="995209"/>
          </a:xfrm>
          <a:prstGeom prst="rect">
            <a:avLst/>
          </a:prstGeom>
          <a:noFill/>
        </p:spPr>
        <p:txBody>
          <a:bodyPr wrap="none" rtlCol="0">
            <a:spAutoFit/>
          </a:bodyPr>
          <a:lstStyle/>
          <a:p>
            <a:pPr defTabSz="1219170"/>
            <a:r>
              <a:rPr lang="en-US" sz="5867" kern="0" dirty="0">
                <a:solidFill>
                  <a:srgbClr val="FFFFFF"/>
                </a:solidFill>
              </a:rPr>
              <a:t>Simulation</a:t>
            </a:r>
            <a:endParaRPr lang="en-US" sz="2133" kern="0" dirty="0">
              <a:solidFill>
                <a:srgbClr val="FFFFFF"/>
              </a:solidFill>
            </a:endParaRPr>
          </a:p>
        </p:txBody>
      </p:sp>
      <p:sp>
        <p:nvSpPr>
          <p:cNvPr id="7" name="TextBox 6"/>
          <p:cNvSpPr txBox="1"/>
          <p:nvPr/>
        </p:nvSpPr>
        <p:spPr>
          <a:xfrm>
            <a:off x="3917678" y="6407415"/>
            <a:ext cx="2081019" cy="379656"/>
          </a:xfrm>
          <a:prstGeom prst="rect">
            <a:avLst/>
          </a:prstGeom>
          <a:noFill/>
        </p:spPr>
        <p:txBody>
          <a:bodyPr wrap="none" rtlCol="0">
            <a:spAutoFit/>
          </a:bodyPr>
          <a:lstStyle/>
          <a:p>
            <a:pPr defTabSz="1219170"/>
            <a:r>
              <a:rPr lang="en-US" sz="1867" kern="0" dirty="0">
                <a:solidFill>
                  <a:schemeClr val="bg1"/>
                </a:solidFill>
              </a:rPr>
              <a:t>Flickr: </a:t>
            </a:r>
            <a:r>
              <a:rPr lang="en-US" sz="1867" kern="0" dirty="0" err="1">
                <a:solidFill>
                  <a:schemeClr val="bg1"/>
                </a:solidFill>
              </a:rPr>
              <a:t>amylovesyah</a:t>
            </a:r>
            <a:endParaRPr lang="en-US" sz="1867" kern="0" dirty="0">
              <a:solidFill>
                <a:schemeClr val="bg1"/>
              </a:solidFill>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133515" y="1732"/>
            <a:ext cx="4069276" cy="6858000"/>
          </a:xfrm>
          <a:prstGeom prst="rect">
            <a:avLst/>
          </a:prstGeom>
        </p:spPr>
      </p:pic>
      <p:sp>
        <p:nvSpPr>
          <p:cNvPr id="8" name="TextBox 7"/>
          <p:cNvSpPr txBox="1"/>
          <p:nvPr/>
        </p:nvSpPr>
        <p:spPr>
          <a:xfrm>
            <a:off x="4098723" y="2559428"/>
            <a:ext cx="1620957" cy="995209"/>
          </a:xfrm>
          <a:prstGeom prst="rect">
            <a:avLst/>
          </a:prstGeom>
          <a:noFill/>
        </p:spPr>
        <p:txBody>
          <a:bodyPr wrap="none" rtlCol="0">
            <a:spAutoFit/>
          </a:bodyPr>
          <a:lstStyle/>
          <a:p>
            <a:pPr defTabSz="1219170"/>
            <a:r>
              <a:rPr lang="en-US" sz="5867" kern="0" dirty="0">
                <a:solidFill>
                  <a:srgbClr val="FFFFFF"/>
                </a:solidFill>
              </a:rPr>
              <a:t>Data</a:t>
            </a:r>
            <a:endParaRPr lang="en-US" sz="2133" kern="0" dirty="0">
              <a:solidFill>
                <a:srgbClr val="FFFFFF"/>
              </a:solidFill>
            </a:endParaRPr>
          </a:p>
        </p:txBody>
      </p:sp>
    </p:spTree>
    <p:extLst>
      <p:ext uri="{BB962C8B-B14F-4D97-AF65-F5344CB8AC3E}">
        <p14:creationId xmlns:p14="http://schemas.microsoft.com/office/powerpoint/2010/main" val="270885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timo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52" y="0"/>
            <a:ext cx="6858000" cy="6858000"/>
          </a:xfrm>
          <a:prstGeom prst="rect">
            <a:avLst/>
          </a:prstGeom>
        </p:spPr>
      </p:pic>
      <p:pic>
        <p:nvPicPr>
          <p:cNvPr id="3" name="Picture 2" descr="detroi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2770" y="-1"/>
            <a:ext cx="6858001" cy="6858001"/>
          </a:xfrm>
          <a:prstGeom prst="rect">
            <a:avLst/>
          </a:prstGeom>
        </p:spPr>
      </p:pic>
      <p:sp>
        <p:nvSpPr>
          <p:cNvPr id="4" name="Rectangle 3"/>
          <p:cNvSpPr/>
          <p:nvPr/>
        </p:nvSpPr>
        <p:spPr>
          <a:xfrm>
            <a:off x="11465060" y="6426413"/>
            <a:ext cx="1725152" cy="379656"/>
          </a:xfrm>
          <a:prstGeom prst="rect">
            <a:avLst/>
          </a:prstGeom>
        </p:spPr>
        <p:txBody>
          <a:bodyPr wrap="none">
            <a:spAutoFit/>
          </a:bodyPr>
          <a:lstStyle/>
          <a:p>
            <a:pPr defTabSz="1219170"/>
            <a:r>
              <a:rPr lang="en-US" sz="1867" kern="0" dirty="0">
                <a:solidFill>
                  <a:sysClr val="windowText" lastClr="000000"/>
                </a:solidFill>
              </a:rPr>
              <a:t>Flickr: </a:t>
            </a:r>
            <a:r>
              <a:rPr lang="en-US" sz="1867" kern="0" dirty="0" err="1">
                <a:solidFill>
                  <a:sysClr val="windowText" lastClr="000000"/>
                </a:solidFill>
              </a:rPr>
              <a:t>walkingsf</a:t>
            </a:r>
            <a:endParaRPr lang="en-US" sz="1867" kern="0" dirty="0">
              <a:solidFill>
                <a:sysClr val="windowText" lastClr="000000"/>
              </a:solidFill>
            </a:endParaRPr>
          </a:p>
        </p:txBody>
      </p:sp>
      <p:sp>
        <p:nvSpPr>
          <p:cNvPr id="5" name="TextBox 4"/>
          <p:cNvSpPr txBox="1"/>
          <p:nvPr/>
        </p:nvSpPr>
        <p:spPr>
          <a:xfrm>
            <a:off x="-309987" y="44567"/>
            <a:ext cx="7907934" cy="2800767"/>
          </a:xfrm>
          <a:prstGeom prst="rect">
            <a:avLst/>
          </a:prstGeom>
          <a:noFill/>
        </p:spPr>
        <p:txBody>
          <a:bodyPr wrap="none" rtlCol="0">
            <a:spAutoFit/>
          </a:bodyPr>
          <a:lstStyle/>
          <a:p>
            <a:pPr defTabSz="1219170"/>
            <a:r>
              <a:rPr lang="en-US" sz="8800" kern="0" dirty="0" err="1">
                <a:solidFill>
                  <a:schemeClr val="accent1">
                    <a:lumMod val="75000"/>
                  </a:schemeClr>
                </a:solidFill>
                <a:latin typeface="DINPro-Medium"/>
                <a:cs typeface="DINPro-Medium"/>
              </a:rPr>
              <a:t>Neighbourhood</a:t>
            </a:r>
            <a:endParaRPr lang="en-US" sz="8800" kern="0" dirty="0">
              <a:solidFill>
                <a:schemeClr val="accent1">
                  <a:lumMod val="75000"/>
                </a:schemeClr>
              </a:solidFill>
              <a:latin typeface="DINPro-Medium"/>
              <a:cs typeface="DINPro-Medium"/>
            </a:endParaRPr>
          </a:p>
          <a:p>
            <a:pPr defTabSz="1219170"/>
            <a:r>
              <a:rPr lang="en-US" sz="8800" kern="0" dirty="0">
                <a:solidFill>
                  <a:schemeClr val="accent1">
                    <a:lumMod val="75000"/>
                  </a:schemeClr>
                </a:solidFill>
                <a:latin typeface="DINPro-Medium"/>
                <a:cs typeface="DINPro-Medium"/>
              </a:rPr>
              <a:t>Networks</a:t>
            </a:r>
          </a:p>
        </p:txBody>
      </p:sp>
    </p:spTree>
    <p:extLst>
      <p:ext uri="{BB962C8B-B14F-4D97-AF65-F5344CB8AC3E}">
        <p14:creationId xmlns:p14="http://schemas.microsoft.com/office/powerpoint/2010/main" val="60710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328535"/>
            <a:ext cx="12192000" cy="8121283"/>
          </a:xfrm>
          <a:prstGeom prst="rect">
            <a:avLst/>
          </a:prstGeom>
        </p:spPr>
      </p:pic>
    </p:spTree>
    <p:extLst>
      <p:ext uri="{BB962C8B-B14F-4D97-AF65-F5344CB8AC3E}">
        <p14:creationId xmlns:p14="http://schemas.microsoft.com/office/powerpoint/2010/main" val="2471248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lling_Ani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556" y="1935969"/>
            <a:ext cx="9516533" cy="4927600"/>
          </a:xfrm>
          <a:prstGeom prst="rect">
            <a:avLst/>
          </a:prstGeom>
        </p:spPr>
      </p:pic>
      <p:sp>
        <p:nvSpPr>
          <p:cNvPr id="2" name="Rectangle 1"/>
          <p:cNvSpPr/>
          <p:nvPr/>
        </p:nvSpPr>
        <p:spPr>
          <a:xfrm>
            <a:off x="382280" y="267411"/>
            <a:ext cx="11050219" cy="2554545"/>
          </a:xfrm>
          <a:prstGeom prst="rect">
            <a:avLst/>
          </a:prstGeom>
        </p:spPr>
        <p:txBody>
          <a:bodyPr wrap="square">
            <a:spAutoFit/>
          </a:bodyPr>
          <a:lstStyle/>
          <a:p>
            <a:pPr algn="ctr" defTabSz="1219170"/>
            <a:r>
              <a:rPr lang="en-US" sz="3200" kern="0" dirty="0">
                <a:solidFill>
                  <a:sysClr val="windowText" lastClr="000000"/>
                </a:solidFill>
                <a:latin typeface="DINPro"/>
                <a:cs typeface="DINPro"/>
              </a:rPr>
              <a:t>A satisfied agent is one that is surrounded by at least x %(here: 30%) of agents that are like itself.</a:t>
            </a:r>
          </a:p>
          <a:p>
            <a:pPr algn="ctr" defTabSz="1219170"/>
            <a:endParaRPr lang="en-US" sz="3200" kern="0" dirty="0">
              <a:solidFill>
                <a:sysClr val="windowText" lastClr="000000"/>
              </a:solidFill>
              <a:latin typeface="DINPro"/>
              <a:cs typeface="DINPro"/>
            </a:endParaRPr>
          </a:p>
          <a:p>
            <a:pPr algn="ctr" defTabSz="1219170"/>
            <a:r>
              <a:rPr lang="en-US" sz="3200" kern="0" dirty="0">
                <a:solidFill>
                  <a:sysClr val="windowText" lastClr="000000"/>
                </a:solidFill>
                <a:latin typeface="DINPro"/>
                <a:cs typeface="DINPro"/>
              </a:rPr>
              <a:t>When an agent is not satisfied, it moves to a randomly chosen vacant location on the grid.</a:t>
            </a:r>
          </a:p>
        </p:txBody>
      </p:sp>
    </p:spTree>
    <p:extLst>
      <p:ext uri="{BB962C8B-B14F-4D97-AF65-F5344CB8AC3E}">
        <p14:creationId xmlns:p14="http://schemas.microsoft.com/office/powerpoint/2010/main" val="158908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387" y="533400"/>
            <a:ext cx="8277225" cy="5791200"/>
          </a:xfrm>
          <a:prstGeom prst="rect">
            <a:avLst/>
          </a:prstGeom>
        </p:spPr>
      </p:pic>
    </p:spTree>
    <p:extLst>
      <p:ext uri="{BB962C8B-B14F-4D97-AF65-F5344CB8AC3E}">
        <p14:creationId xmlns:p14="http://schemas.microsoft.com/office/powerpoint/2010/main" val="2765835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75" y="-22675"/>
            <a:ext cx="6977814" cy="6928950"/>
          </a:xfrm>
          <a:prstGeom prst="rect">
            <a:avLst/>
          </a:prstGeom>
        </p:spPr>
      </p:pic>
    </p:spTree>
    <p:extLst>
      <p:ext uri="{BB962C8B-B14F-4D97-AF65-F5344CB8AC3E}">
        <p14:creationId xmlns:p14="http://schemas.microsoft.com/office/powerpoint/2010/main" val="218098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nning-Dachshund_sli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8186057"/>
          </a:xfrm>
          <a:prstGeom prst="rect">
            <a:avLst/>
          </a:prstGeom>
        </p:spPr>
      </p:pic>
    </p:spTree>
    <p:extLst>
      <p:ext uri="{BB962C8B-B14F-4D97-AF65-F5344CB8AC3E}">
        <p14:creationId xmlns:p14="http://schemas.microsoft.com/office/powerpoint/2010/main" val="3735875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8" y="-557954"/>
            <a:ext cx="12266673" cy="7415108"/>
          </a:xfrm>
          <a:prstGeom prst="rect">
            <a:avLst/>
          </a:prstGeom>
        </p:spPr>
      </p:pic>
      <p:sp>
        <p:nvSpPr>
          <p:cNvPr id="3" name="TextBox 2"/>
          <p:cNvSpPr txBox="1"/>
          <p:nvPr/>
        </p:nvSpPr>
        <p:spPr>
          <a:xfrm>
            <a:off x="9220413" y="-150267"/>
            <a:ext cx="2694969" cy="1446550"/>
          </a:xfrm>
          <a:prstGeom prst="rect">
            <a:avLst/>
          </a:prstGeom>
          <a:noFill/>
        </p:spPr>
        <p:txBody>
          <a:bodyPr wrap="none" rtlCol="0">
            <a:spAutoFit/>
          </a:bodyPr>
          <a:lstStyle/>
          <a:p>
            <a:pPr defTabSz="1219170"/>
            <a:r>
              <a:rPr lang="en-US" sz="8800" kern="0" dirty="0">
                <a:solidFill>
                  <a:schemeClr val="bg1"/>
                </a:solidFill>
                <a:latin typeface="DINPro-Medium"/>
                <a:cs typeface="DINPro-Medium"/>
              </a:rPr>
              <a:t>Buzz</a:t>
            </a:r>
          </a:p>
        </p:txBody>
      </p:sp>
    </p:spTree>
    <p:extLst>
      <p:ext uri="{BB962C8B-B14F-4D97-AF65-F5344CB8AC3E}">
        <p14:creationId xmlns:p14="http://schemas.microsoft.com/office/powerpoint/2010/main" val="335577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zz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43063" cy="6858000"/>
          </a:xfrm>
          <a:prstGeom prst="rect">
            <a:avLst/>
          </a:prstGeom>
        </p:spPr>
      </p:pic>
      <p:pic>
        <p:nvPicPr>
          <p:cNvPr id="5" name="Picture 4" descr="Buzz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010" y="0"/>
            <a:ext cx="5401191"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19" y="0"/>
            <a:ext cx="4576581" cy="6858000"/>
          </a:xfrm>
          <a:prstGeom prst="rect">
            <a:avLst/>
          </a:prstGeom>
        </p:spPr>
      </p:pic>
    </p:spTree>
    <p:extLst>
      <p:ext uri="{BB962C8B-B14F-4D97-AF65-F5344CB8AC3E}">
        <p14:creationId xmlns:p14="http://schemas.microsoft.com/office/powerpoint/2010/main" val="851475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nds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578" y="0"/>
            <a:ext cx="8353556" cy="6858000"/>
          </a:xfrm>
          <a:prstGeom prst="rect">
            <a:avLst/>
          </a:prstGeom>
        </p:spPr>
      </p:pic>
    </p:spTree>
    <p:extLst>
      <p:ext uri="{BB962C8B-B14F-4D97-AF65-F5344CB8AC3E}">
        <p14:creationId xmlns:p14="http://schemas.microsoft.com/office/powerpoint/2010/main" val="70169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6267"/>
            <a:ext cx="12192000" cy="6471583"/>
          </a:xfrm>
          <a:prstGeom prst="rect">
            <a:avLst/>
          </a:prstGeom>
        </p:spPr>
      </p:pic>
    </p:spTree>
    <p:extLst>
      <p:ext uri="{BB962C8B-B14F-4D97-AF65-F5344CB8AC3E}">
        <p14:creationId xmlns:p14="http://schemas.microsoft.com/office/powerpoint/2010/main" val="4053943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29372" y="1406255"/>
            <a:ext cx="10933256" cy="4154984"/>
          </a:xfrm>
          <a:prstGeom prst="rect">
            <a:avLst/>
          </a:prstGeom>
        </p:spPr>
        <p:txBody>
          <a:bodyPr wrap="square">
            <a:spAutoFit/>
          </a:bodyPr>
          <a:lstStyle/>
          <a:p>
            <a:pPr algn="ctr" defTabSz="1219170">
              <a:spcAft>
                <a:spcPts val="1600"/>
              </a:spcAft>
            </a:pPr>
            <a:r>
              <a:rPr lang="en-US" sz="3200" kern="0" dirty="0">
                <a:solidFill>
                  <a:srgbClr val="FFFFFF"/>
                </a:solidFill>
                <a:latin typeface="DINPro-Medium"/>
                <a:cs typeface="DINPro-Medium"/>
              </a:rPr>
              <a:t>Where are our blind spots and what is our received wisdom about complex network phenomena?</a:t>
            </a:r>
          </a:p>
          <a:p>
            <a:pPr algn="ctr" defTabSz="1219170">
              <a:spcAft>
                <a:spcPts val="1600"/>
              </a:spcAft>
            </a:pPr>
            <a:r>
              <a:rPr lang="en-US" sz="3200" kern="0" dirty="0">
                <a:solidFill>
                  <a:srgbClr val="FFFFFF"/>
                </a:solidFill>
                <a:latin typeface="DINPro-Medium"/>
                <a:cs typeface="DINPro-Medium"/>
              </a:rPr>
              <a:t>How do we </a:t>
            </a:r>
            <a:r>
              <a:rPr lang="en-US" sz="3200" kern="0" dirty="0" err="1">
                <a:solidFill>
                  <a:srgbClr val="FFFFFF"/>
                </a:solidFill>
                <a:latin typeface="DINPro-Medium"/>
                <a:cs typeface="DINPro-Medium"/>
              </a:rPr>
              <a:t>characterise</a:t>
            </a:r>
            <a:r>
              <a:rPr lang="en-US" sz="3200" kern="0" dirty="0">
                <a:solidFill>
                  <a:srgbClr val="FFFFFF"/>
                </a:solidFill>
                <a:latin typeface="DINPro-Medium"/>
                <a:cs typeface="DINPro-Medium"/>
              </a:rPr>
              <a:t> behaviour in the networks we are interested in?</a:t>
            </a:r>
          </a:p>
          <a:p>
            <a:pPr algn="ctr" defTabSz="1219170">
              <a:spcAft>
                <a:spcPts val="1600"/>
              </a:spcAft>
            </a:pPr>
            <a:r>
              <a:rPr lang="en-US" sz="3200" kern="0" dirty="0">
                <a:solidFill>
                  <a:srgbClr val="FFFFFF"/>
                </a:solidFill>
                <a:latin typeface="DINPro-Medium"/>
                <a:cs typeface="DINPro-Medium"/>
              </a:rPr>
              <a:t>Where we know we don’t know, do we have -  or can we collect - data?</a:t>
            </a:r>
          </a:p>
          <a:p>
            <a:pPr algn="ctr" defTabSz="1219170">
              <a:spcAft>
                <a:spcPts val="1600"/>
              </a:spcAft>
            </a:pPr>
            <a:r>
              <a:rPr lang="en-US" sz="3200" kern="0" dirty="0">
                <a:solidFill>
                  <a:srgbClr val="FFFFFF"/>
                </a:solidFill>
                <a:latin typeface="DINPro-Medium"/>
                <a:cs typeface="DINPro-Medium"/>
              </a:rPr>
              <a:t>If data is limited, what can we simulate?</a:t>
            </a:r>
          </a:p>
        </p:txBody>
      </p:sp>
    </p:spTree>
    <p:extLst>
      <p:ext uri="{BB962C8B-B14F-4D97-AF65-F5344CB8AC3E}">
        <p14:creationId xmlns:p14="http://schemas.microsoft.com/office/powerpoint/2010/main" val="292092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81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ofi-paste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494"/>
            <a:ext cx="12192000" cy="8798719"/>
          </a:xfrm>
          <a:prstGeom prst="rect">
            <a:avLst/>
          </a:prstGeom>
        </p:spPr>
      </p:pic>
      <p:sp>
        <p:nvSpPr>
          <p:cNvPr id="3" name="TextBox 2"/>
          <p:cNvSpPr txBox="1"/>
          <p:nvPr/>
        </p:nvSpPr>
        <p:spPr>
          <a:xfrm>
            <a:off x="496032" y="-10505"/>
            <a:ext cx="9217588" cy="1569660"/>
          </a:xfrm>
          <a:prstGeom prst="rect">
            <a:avLst/>
          </a:prstGeom>
          <a:noFill/>
        </p:spPr>
        <p:txBody>
          <a:bodyPr wrap="none" rtlCol="0">
            <a:spAutoFit/>
          </a:bodyPr>
          <a:lstStyle/>
          <a:p>
            <a:pPr defTabSz="1219170"/>
            <a:r>
              <a:rPr lang="en-US" sz="9600" kern="0" dirty="0">
                <a:solidFill>
                  <a:srgbClr val="FFFF00"/>
                </a:solidFill>
                <a:latin typeface="DINPro-Medium"/>
                <a:cs typeface="DINPro-Medium"/>
              </a:rPr>
              <a:t>Social contagion</a:t>
            </a:r>
          </a:p>
        </p:txBody>
      </p:sp>
    </p:spTree>
    <p:extLst>
      <p:ext uri="{BB962C8B-B14F-4D97-AF65-F5344CB8AC3E}">
        <p14:creationId xmlns:p14="http://schemas.microsoft.com/office/powerpoint/2010/main" val="74384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614" y="1"/>
            <a:ext cx="16913803" cy="6900452"/>
          </a:xfrm>
          <a:prstGeom prst="rect">
            <a:avLst/>
          </a:prstGeom>
        </p:spPr>
      </p:pic>
      <p:sp>
        <p:nvSpPr>
          <p:cNvPr id="3" name="TextBox 2"/>
          <p:cNvSpPr txBox="1"/>
          <p:nvPr/>
        </p:nvSpPr>
        <p:spPr>
          <a:xfrm>
            <a:off x="256100" y="5188691"/>
            <a:ext cx="11392862" cy="1569660"/>
          </a:xfrm>
          <a:prstGeom prst="rect">
            <a:avLst/>
          </a:prstGeom>
          <a:noFill/>
        </p:spPr>
        <p:txBody>
          <a:bodyPr wrap="none" rtlCol="0">
            <a:spAutoFit/>
          </a:bodyPr>
          <a:lstStyle/>
          <a:p>
            <a:pPr defTabSz="1219170"/>
            <a:r>
              <a:rPr lang="en-US" sz="4800" kern="0" dirty="0">
                <a:solidFill>
                  <a:srgbClr val="FFFF00"/>
                </a:solidFill>
                <a:latin typeface="DINPro-Medium"/>
                <a:cs typeface="DINPro-Medium"/>
              </a:rPr>
              <a:t>Ideas, information and behaviour spread </a:t>
            </a:r>
          </a:p>
          <a:p>
            <a:pPr defTabSz="1219170"/>
            <a:r>
              <a:rPr lang="en-US" sz="4800" kern="0" dirty="0">
                <a:solidFill>
                  <a:srgbClr val="FFFF00"/>
                </a:solidFill>
                <a:latin typeface="DINPro-Medium"/>
                <a:cs typeface="DINPro-Medium"/>
              </a:rPr>
              <a:t>through networks like diseases</a:t>
            </a:r>
          </a:p>
        </p:txBody>
      </p:sp>
    </p:spTree>
    <p:extLst>
      <p:ext uri="{BB962C8B-B14F-4D97-AF65-F5344CB8AC3E}">
        <p14:creationId xmlns:p14="http://schemas.microsoft.com/office/powerpoint/2010/main" val="20327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read_anim_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14" y="401119"/>
            <a:ext cx="11919087" cy="6171627"/>
          </a:xfrm>
          <a:prstGeom prst="rect">
            <a:avLst/>
          </a:prstGeom>
        </p:spPr>
      </p:pic>
    </p:spTree>
    <p:extLst>
      <p:ext uri="{BB962C8B-B14F-4D97-AF65-F5344CB8AC3E}">
        <p14:creationId xmlns:p14="http://schemas.microsoft.com/office/powerpoint/2010/main" val="225108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tbreak_ver2_xl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222" y="0"/>
            <a:ext cx="4549140" cy="6858000"/>
          </a:xfrm>
          <a:prstGeom prst="rect">
            <a:avLst/>
          </a:prstGeom>
        </p:spPr>
      </p:pic>
      <p:pic>
        <p:nvPicPr>
          <p:cNvPr id="4" name="Picture 3" descr="28-Days-Later-Post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189" y="-15558"/>
            <a:ext cx="4612921" cy="6873559"/>
          </a:xfrm>
          <a:prstGeom prst="rect">
            <a:avLst/>
          </a:prstGeom>
        </p:spPr>
      </p:pic>
      <p:pic>
        <p:nvPicPr>
          <p:cNvPr id="3" name="Picture 2" descr="CONTAGION-movie-pos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6696" y="0"/>
            <a:ext cx="4704160" cy="6858000"/>
          </a:xfrm>
          <a:prstGeom prst="rect">
            <a:avLst/>
          </a:prstGeom>
        </p:spPr>
      </p:pic>
    </p:spTree>
    <p:extLst>
      <p:ext uri="{BB962C8B-B14F-4D97-AF65-F5344CB8AC3E}">
        <p14:creationId xmlns:p14="http://schemas.microsoft.com/office/powerpoint/2010/main" val="20110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agion_n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66803"/>
          </a:xfrm>
          <a:prstGeom prst="rect">
            <a:avLst/>
          </a:prstGeom>
        </p:spPr>
      </p:pic>
    </p:spTree>
    <p:extLst>
      <p:ext uri="{BB962C8B-B14F-4D97-AF65-F5344CB8AC3E}">
        <p14:creationId xmlns:p14="http://schemas.microsoft.com/office/powerpoint/2010/main" val="185955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_bucket_challeng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488271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4.png"/></Relationships>
</file>

<file path=ppt/theme/_rels/theme11.xml.rels><?xml version="1.0" encoding="UTF-8" standalone="yes"?>
<Relationships xmlns="http://schemas.openxmlformats.org/package/2006/relationships"><Relationship Id="rId1" Type="http://schemas.openxmlformats.org/officeDocument/2006/relationships/image" Target="../media/image4.png"/></Relationships>
</file>

<file path=ppt/theme/_rels/theme12.xml.rels><?xml version="1.0" encoding="UTF-8" standalone="yes"?>
<Relationships xmlns="http://schemas.openxmlformats.org/package/2006/relationships"><Relationship Id="rId1" Type="http://schemas.openxmlformats.org/officeDocument/2006/relationships/image" Target="../media/image4.png"/></Relationships>
</file>

<file path=ppt/theme/_rels/theme13.xml.rels><?xml version="1.0" encoding="UTF-8" standalone="yes"?>
<Relationships xmlns="http://schemas.openxmlformats.org/package/2006/relationships"><Relationship Id="rId1" Type="http://schemas.openxmlformats.org/officeDocument/2006/relationships/image" Target="../media/image4.png"/></Relationships>
</file>

<file path=ppt/theme/_rels/theme14.xml.rels><?xml version="1.0" encoding="UTF-8" standalone="yes"?>
<Relationships xmlns="http://schemas.openxmlformats.org/package/2006/relationships"><Relationship Id="rId1" Type="http://schemas.openxmlformats.org/officeDocument/2006/relationships/image" Target="../media/image4.png"/></Relationships>
</file>

<file path=ppt/theme/_rels/theme15.xml.rels><?xml version="1.0" encoding="UTF-8" standalone="yes"?>
<Relationships xmlns="http://schemas.openxmlformats.org/package/2006/relationships"><Relationship Id="rId1" Type="http://schemas.openxmlformats.org/officeDocument/2006/relationships/image" Target="../media/image4.png"/></Relationships>
</file>

<file path=ppt/theme/_rels/theme16.xml.rels><?xml version="1.0" encoding="UTF-8" standalone="yes"?>
<Relationships xmlns="http://schemas.openxmlformats.org/package/2006/relationships"><Relationship Id="rId1" Type="http://schemas.openxmlformats.org/officeDocument/2006/relationships/image" Target="../media/image4.png"/></Relationships>
</file>

<file path=ppt/theme/_rels/theme17.xml.rels><?xml version="1.0" encoding="UTF-8" standalone="yes"?>
<Relationships xmlns="http://schemas.openxmlformats.org/package/2006/relationships"><Relationship Id="rId1" Type="http://schemas.openxmlformats.org/officeDocument/2006/relationships/image" Target="../media/image4.png"/></Relationships>
</file>

<file path=ppt/theme/_rels/theme18.xml.rels><?xml version="1.0" encoding="UTF-8" standalone="yes"?>
<Relationships xmlns="http://schemas.openxmlformats.org/package/2006/relationships"><Relationship Id="rId1" Type="http://schemas.openxmlformats.org/officeDocument/2006/relationships/image" Target="../media/image4.png"/></Relationships>
</file>

<file path=ppt/theme/_rels/theme19.xml.rels><?xml version="1.0" encoding="UTF-8" standalone="yes"?>
<Relationships xmlns="http://schemas.openxmlformats.org/package/2006/relationships"><Relationship Id="rId1" Type="http://schemas.openxmlformats.org/officeDocument/2006/relationships/image" Target="../media/image4.png"/></Relationships>
</file>

<file path=ppt/theme/_rels/theme20.xml.rels><?xml version="1.0" encoding="UTF-8" standalone="yes"?>
<Relationships xmlns="http://schemas.openxmlformats.org/package/2006/relationships"><Relationship Id="rId1" Type="http://schemas.openxmlformats.org/officeDocument/2006/relationships/image" Target="../media/image4.png"/></Relationships>
</file>

<file path=ppt/theme/_rels/theme21.xml.rels><?xml version="1.0" encoding="UTF-8" standalone="yes"?>
<Relationships xmlns="http://schemas.openxmlformats.org/package/2006/relationships"><Relationship Id="rId1" Type="http://schemas.openxmlformats.org/officeDocument/2006/relationships/image" Target="../media/image4.png"/></Relationships>
</file>

<file path=ppt/theme/_rels/theme22.xml.rels><?xml version="1.0" encoding="UTF-8" standalone="yes"?>
<Relationships xmlns="http://schemas.openxmlformats.org/package/2006/relationships"><Relationship Id="rId1" Type="http://schemas.openxmlformats.org/officeDocument/2006/relationships/image" Target="../media/image4.png"/></Relationships>
</file>

<file path=ppt/theme/_rels/theme23.xml.rels><?xml version="1.0" encoding="UTF-8" standalone="yes"?>
<Relationships xmlns="http://schemas.openxmlformats.org/package/2006/relationships"><Relationship Id="rId1" Type="http://schemas.openxmlformats.org/officeDocument/2006/relationships/image" Target="../media/image4.png"/></Relationships>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5.xml.rels><?xml version="1.0" encoding="UTF-8" standalone="yes"?>
<Relationships xmlns="http://schemas.openxmlformats.org/package/2006/relationships"><Relationship Id="rId1" Type="http://schemas.openxmlformats.org/officeDocument/2006/relationships/image" Target="../media/image4.png"/></Relationships>
</file>

<file path=ppt/theme/_rels/theme6.xml.rels><?xml version="1.0" encoding="UTF-8" standalone="yes"?>
<Relationships xmlns="http://schemas.openxmlformats.org/package/2006/relationships"><Relationship Id="rId1" Type="http://schemas.openxmlformats.org/officeDocument/2006/relationships/image" Target="../media/image4.png"/></Relationships>
</file>

<file path=ppt/theme/_rels/theme7.xml.rels><?xml version="1.0" encoding="UTF-8" standalone="yes"?>
<Relationships xmlns="http://schemas.openxmlformats.org/package/2006/relationships"><Relationship Id="rId1" Type="http://schemas.openxmlformats.org/officeDocument/2006/relationships/image" Target="../media/image4.png"/></Relationships>
</file>

<file path=ppt/theme/_rels/theme8.xml.rels><?xml version="1.0" encoding="UTF-8" standalone="yes"?>
<Relationships xmlns="http://schemas.openxmlformats.org/package/2006/relationships"><Relationship Id="rId1" Type="http://schemas.openxmlformats.org/officeDocument/2006/relationships/image" Target="../media/image4.png"/></Relationships>
</file>

<file path=ppt/theme/_rels/theme9.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ection_Chapter_Page_Text">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F4BD1093-3057-1F4E-8B1B-2DC53BD1AE02}"/>
    </a:ext>
  </a:ext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Last Page">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DA318FDE-FE86-B94F-9713-87BD703E45DC}"/>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312</TotalTime>
  <Words>1926</Words>
  <Application>Microsoft Office PowerPoint</Application>
  <PresentationFormat>Widescreen</PresentationFormat>
  <Paragraphs>172</Paragraphs>
  <Slides>35</Slides>
  <Notes>30</Notes>
  <HiddenSlides>0</HiddenSlides>
  <MMClips>0</MMClips>
  <ScaleCrop>false</ScaleCrop>
  <HeadingPairs>
    <vt:vector size="6" baseType="variant">
      <vt:variant>
        <vt:lpstr>Fonts Used</vt:lpstr>
      </vt:variant>
      <vt:variant>
        <vt:i4>8</vt:i4>
      </vt:variant>
      <vt:variant>
        <vt:lpstr>Theme</vt:lpstr>
      </vt:variant>
      <vt:variant>
        <vt:i4>23</vt:i4>
      </vt:variant>
      <vt:variant>
        <vt:lpstr>Slide Titles</vt:lpstr>
      </vt:variant>
      <vt:variant>
        <vt:i4>35</vt:i4>
      </vt:variant>
    </vt:vector>
  </HeadingPairs>
  <TitlesOfParts>
    <vt:vector size="66" baseType="lpstr">
      <vt:lpstr>Arial</vt:lpstr>
      <vt:lpstr>Calibri</vt:lpstr>
      <vt:lpstr>DINPro</vt:lpstr>
      <vt:lpstr>DINPro-Light</vt:lpstr>
      <vt:lpstr>DINPro-Medium</vt:lpstr>
      <vt:lpstr>DinPro-regular</vt:lpstr>
      <vt:lpstr>Medium</vt:lpstr>
      <vt:lpstr>Verdana</vt:lpstr>
      <vt:lpstr>Custom Design</vt:lpstr>
      <vt:lpstr>3_Section_Chapter_Page_Text</vt:lpstr>
      <vt:lpstr>6_Last Page</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Campsall</dc:creator>
  <cp:lastModifiedBy>Dan Campsall</cp:lastModifiedBy>
  <cp:revision>29</cp:revision>
  <dcterms:created xsi:type="dcterms:W3CDTF">2017-03-07T17:47:48Z</dcterms:created>
  <dcterms:modified xsi:type="dcterms:W3CDTF">2017-03-23T20:48:57Z</dcterms:modified>
</cp:coreProperties>
</file>