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 id="2147483673" r:id="rId2"/>
    <p:sldMasterId id="2147483675" r:id="rId3"/>
    <p:sldMasterId id="2147483688" r:id="rId4"/>
    <p:sldMasterId id="2147483690" r:id="rId5"/>
    <p:sldMasterId id="2147483692" r:id="rId6"/>
    <p:sldMasterId id="2147483694" r:id="rId7"/>
    <p:sldMasterId id="2147483696" r:id="rId8"/>
    <p:sldMasterId id="2147483698" r:id="rId9"/>
    <p:sldMasterId id="2147483700" r:id="rId10"/>
    <p:sldMasterId id="2147483702" r:id="rId11"/>
    <p:sldMasterId id="2147483704" r:id="rId12"/>
    <p:sldMasterId id="2147483706" r:id="rId13"/>
    <p:sldMasterId id="2147483708" r:id="rId14"/>
    <p:sldMasterId id="2147483710" r:id="rId15"/>
    <p:sldMasterId id="2147483712" r:id="rId16"/>
    <p:sldMasterId id="2147483714" r:id="rId17"/>
    <p:sldMasterId id="2147483716" r:id="rId18"/>
    <p:sldMasterId id="2147483718" r:id="rId19"/>
    <p:sldMasterId id="2147483720" r:id="rId20"/>
    <p:sldMasterId id="2147483722" r:id="rId21"/>
    <p:sldMasterId id="2147483724" r:id="rId22"/>
    <p:sldMasterId id="2147483726" r:id="rId23"/>
    <p:sldMasterId id="2147483741" r:id="rId24"/>
  </p:sldMasterIdLst>
  <p:notesMasterIdLst>
    <p:notesMasterId r:id="rId36"/>
  </p:notesMasterIdLst>
  <p:sldIdLst>
    <p:sldId id="314" r:id="rId25"/>
    <p:sldId id="315" r:id="rId26"/>
    <p:sldId id="316" r:id="rId27"/>
    <p:sldId id="317" r:id="rId28"/>
    <p:sldId id="318" r:id="rId29"/>
    <p:sldId id="319" r:id="rId30"/>
    <p:sldId id="320" r:id="rId31"/>
    <p:sldId id="321" r:id="rId32"/>
    <p:sldId id="322" r:id="rId33"/>
    <p:sldId id="323"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6D7F"/>
    <a:srgbClr val="1B8DCC"/>
    <a:srgbClr val="1A325E"/>
    <a:srgbClr val="034669"/>
    <a:srgbClr val="70ADCC"/>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94" autoAdjust="0"/>
    <p:restoredTop sz="94660"/>
  </p:normalViewPr>
  <p:slideViewPr>
    <p:cSldViewPr snapToGrid="0">
      <p:cViewPr varScale="1">
        <p:scale>
          <a:sx n="104" d="100"/>
          <a:sy n="104" d="100"/>
        </p:scale>
        <p:origin x="636" y="11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FD49B-C115-46FC-B4D3-EDA39ED52A71}" type="datetimeFigureOut">
              <a:rPr lang="en-GB" smtClean="0"/>
              <a:t>23/03/2017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352FB-8573-4967-B455-B404A0554E4C}" type="slidenum">
              <a:rPr lang="en-GB" smtClean="0"/>
              <a:t>‹#›</a:t>
            </a:fld>
            <a:endParaRPr lang="en-GB"/>
          </a:p>
        </p:txBody>
      </p:sp>
    </p:spTree>
    <p:extLst>
      <p:ext uri="{BB962C8B-B14F-4D97-AF65-F5344CB8AC3E}">
        <p14:creationId xmlns:p14="http://schemas.microsoft.com/office/powerpoint/2010/main" val="1379762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17"/>
          <p:cNvSpPr>
            <a:spLocks noGrp="1"/>
          </p:cNvSpPr>
          <p:nvPr>
            <p:ph type="body" sz="quarter" idx="10" hasCustomPrompt="1"/>
          </p:nvPr>
        </p:nvSpPr>
        <p:spPr>
          <a:xfrm>
            <a:off x="4560837" y="3989547"/>
            <a:ext cx="7277100" cy="603071"/>
          </a:xfrm>
          <a:prstGeom prst="rect">
            <a:avLst/>
          </a:prstGeom>
        </p:spPr>
        <p:txBody>
          <a:bodyPr vert="horz"/>
          <a:lstStyle>
            <a:lvl1pPr marL="0" indent="0" algn="r">
              <a:buNone/>
              <a:defRPr sz="3200">
                <a:solidFill>
                  <a:schemeClr val="bg1"/>
                </a:solidFill>
              </a:defRPr>
            </a:lvl1pPr>
            <a:lvl2pPr marL="609585" indent="0" algn="r">
              <a:buNone/>
              <a:defRPr sz="2400">
                <a:solidFill>
                  <a:srgbClr val="1E95CF"/>
                </a:solidFill>
              </a:defRPr>
            </a:lvl2pPr>
            <a:lvl3pPr algn="r">
              <a:defRPr sz="1400">
                <a:solidFill>
                  <a:srgbClr val="1E95CF"/>
                </a:solidFill>
              </a:defRPr>
            </a:lvl3pPr>
            <a:lvl4pPr algn="r">
              <a:defRPr sz="1400">
                <a:solidFill>
                  <a:srgbClr val="1E95CF"/>
                </a:solidFill>
              </a:defRPr>
            </a:lvl4pPr>
            <a:lvl5pPr algn="r">
              <a:defRPr sz="1400">
                <a:solidFill>
                  <a:srgbClr val="1E95CF"/>
                </a:solidFill>
              </a:defRPr>
            </a:lvl5pPr>
          </a:lstStyle>
          <a:p>
            <a:pPr lvl="0"/>
            <a:r>
              <a:rPr lang="en-GB" dirty="0"/>
              <a:t>PRESENTATION TITLE</a:t>
            </a:r>
          </a:p>
        </p:txBody>
      </p:sp>
      <p:sp>
        <p:nvSpPr>
          <p:cNvPr id="9" name="Text Placeholder 17"/>
          <p:cNvSpPr>
            <a:spLocks noGrp="1"/>
          </p:cNvSpPr>
          <p:nvPr>
            <p:ph type="body" sz="quarter" idx="11" hasCustomPrompt="1"/>
          </p:nvPr>
        </p:nvSpPr>
        <p:spPr>
          <a:xfrm>
            <a:off x="4560837" y="4685399"/>
            <a:ext cx="7277100" cy="603071"/>
          </a:xfrm>
          <a:prstGeom prst="rect">
            <a:avLst/>
          </a:prstGeom>
        </p:spPr>
        <p:txBody>
          <a:bodyPr vert="horz"/>
          <a:lstStyle>
            <a:lvl1pPr marL="0" indent="0" algn="r">
              <a:buNone/>
              <a:defRPr sz="2667">
                <a:solidFill>
                  <a:schemeClr val="bg1"/>
                </a:solidFill>
              </a:defRPr>
            </a:lvl1pPr>
            <a:lvl2pPr marL="609585" indent="0" algn="r">
              <a:buNone/>
              <a:defRPr sz="2133">
                <a:solidFill>
                  <a:srgbClr val="1E95CF"/>
                </a:solidFill>
              </a:defRPr>
            </a:lvl2pPr>
            <a:lvl3pPr algn="r">
              <a:defRPr sz="1400">
                <a:solidFill>
                  <a:srgbClr val="1E95CF"/>
                </a:solidFill>
              </a:defRPr>
            </a:lvl3pPr>
            <a:lvl4pPr algn="r">
              <a:defRPr sz="1400">
                <a:solidFill>
                  <a:srgbClr val="1E95CF"/>
                </a:solidFill>
              </a:defRPr>
            </a:lvl4pPr>
            <a:lvl5pPr algn="r">
              <a:defRPr sz="1400">
                <a:solidFill>
                  <a:srgbClr val="1E95CF"/>
                </a:solidFill>
              </a:defRPr>
            </a:lvl5pPr>
          </a:lstStyle>
          <a:p>
            <a:pPr lvl="1"/>
            <a:r>
              <a:rPr lang="en-GB" dirty="0"/>
              <a:t>By John Smith</a:t>
            </a:r>
          </a:p>
        </p:txBody>
      </p:sp>
    </p:spTree>
    <p:extLst>
      <p:ext uri="{BB962C8B-B14F-4D97-AF65-F5344CB8AC3E}">
        <p14:creationId xmlns:p14="http://schemas.microsoft.com/office/powerpoint/2010/main" val="3087977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8" name="Text Placeholder 17"/>
          <p:cNvSpPr>
            <a:spLocks noGrp="1"/>
          </p:cNvSpPr>
          <p:nvPr>
            <p:ph type="body" sz="quarter" idx="10" hasCustomPrompt="1"/>
          </p:nvPr>
        </p:nvSpPr>
        <p:spPr>
          <a:xfrm>
            <a:off x="609601" y="1948173"/>
            <a:ext cx="7277100" cy="2327448"/>
          </a:xfrm>
          <a:prstGeom prst="rect">
            <a:avLst/>
          </a:prstGeom>
        </p:spPr>
        <p:txBody>
          <a:bodyPr vert="horz"/>
          <a:lstStyle>
            <a:lvl1pPr>
              <a:defRPr sz="2667">
                <a:solidFill>
                  <a:srgbClr val="1E95CF"/>
                </a:solidFill>
              </a:defRPr>
            </a:lvl1pPr>
            <a:lvl2pPr>
              <a:defRPr sz="2400">
                <a:solidFill>
                  <a:srgbClr val="1E95CF"/>
                </a:solidFill>
              </a:defRPr>
            </a:lvl2pPr>
            <a:lvl3pPr>
              <a:defRPr sz="1400">
                <a:solidFill>
                  <a:srgbClr val="1E95CF"/>
                </a:solidFill>
              </a:defRPr>
            </a:lvl3pPr>
            <a:lvl4pPr>
              <a:defRPr sz="1400">
                <a:solidFill>
                  <a:srgbClr val="1E95CF"/>
                </a:solidFill>
              </a:defRPr>
            </a:lvl4pPr>
            <a:lvl5pPr>
              <a:defRPr sz="1400">
                <a:solidFill>
                  <a:srgbClr val="1E95CF"/>
                </a:solidFill>
              </a:defRPr>
            </a:lvl5pPr>
          </a:lstStyle>
          <a:p>
            <a:pPr lvl="0"/>
            <a:r>
              <a:rPr lang="en-GB" dirty="0"/>
              <a:t>Click here for content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9" name="Title 18"/>
          <p:cNvSpPr>
            <a:spLocks noGrp="1"/>
          </p:cNvSpPr>
          <p:nvPr>
            <p:ph type="title" hasCustomPrompt="1"/>
          </p:nvPr>
        </p:nvSpPr>
        <p:spPr>
          <a:xfrm>
            <a:off x="609600" y="267435"/>
            <a:ext cx="10972800" cy="1143000"/>
          </a:xfrm>
          <a:prstGeom prst="rect">
            <a:avLst/>
          </a:prstGeom>
        </p:spPr>
        <p:txBody>
          <a:bodyPr vert="horz"/>
          <a:lstStyle>
            <a:lvl1pPr algn="l">
              <a:defRPr sz="5333">
                <a:solidFill>
                  <a:srgbClr val="1E95CF"/>
                </a:solidFill>
              </a:defRPr>
            </a:lvl1pPr>
          </a:lstStyle>
          <a:p>
            <a:r>
              <a:rPr lang="en-GB" dirty="0"/>
              <a:t>CLICK TO EDIT MASTER TITLE</a:t>
            </a:r>
            <a:endParaRPr lang="en-US" dirty="0"/>
          </a:p>
        </p:txBody>
      </p:sp>
    </p:spTree>
    <p:extLst>
      <p:ext uri="{BB962C8B-B14F-4D97-AF65-F5344CB8AC3E}">
        <p14:creationId xmlns:p14="http://schemas.microsoft.com/office/powerpoint/2010/main" val="1001891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066800"/>
            <a:ext cx="103632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12800" y="1981200"/>
            <a:ext cx="10363200" cy="3581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defTabSz="609585">
              <a:defRPr/>
            </a:pPr>
            <a:endParaRPr lang="en-US" sz="2400">
              <a:solidFill>
                <a:prstClr val="black"/>
              </a:solidFill>
            </a:endParaRPr>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defTabSz="609585">
              <a:defRPr/>
            </a:pPr>
            <a:endParaRPr lang="en-US" sz="2400">
              <a:solidFill>
                <a:prstClr val="black"/>
              </a:solidFill>
            </a:endParaRPr>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pPr defTabSz="609585">
              <a:defRPr/>
            </a:pPr>
            <a:fld id="{88BB127C-AF68-4E76-8693-C3D6E6D48B15}" type="slidenum">
              <a:rPr lang="en-US" sz="2400" smtClean="0">
                <a:solidFill>
                  <a:prstClr val="black"/>
                </a:solidFill>
              </a:rPr>
              <a:pPr defTabSz="609585">
                <a:defRPr/>
              </a:pPr>
              <a:t>‹#›</a:t>
            </a:fld>
            <a:endParaRPr lang="en-US" sz="2400" dirty="0">
              <a:solidFill>
                <a:prstClr val="black"/>
              </a:solidFill>
            </a:endParaRPr>
          </a:p>
        </p:txBody>
      </p:sp>
    </p:spTree>
    <p:extLst>
      <p:ext uri="{BB962C8B-B14F-4D97-AF65-F5344CB8AC3E}">
        <p14:creationId xmlns:p14="http://schemas.microsoft.com/office/powerpoint/2010/main" val="3438415957"/>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9183376"/>
      </p:ext>
    </p:extLst>
  </p:cSld>
  <p:clrMap bg1="lt1" tx1="dk1" bg2="lt2" tx2="dk2" accent1="accent1" accent2="accent2" accent3="accent3" accent4="accent4" accent5="accent5" accent6="accent6" hlink="hlink" folHlink="folHlink"/>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012315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622308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737634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19681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21974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452242"/>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82940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517100"/>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9342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286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6696691"/>
            <a:ext cx="12213339" cy="177800"/>
          </a:xfrm>
          <a:prstGeom prst="rect">
            <a:avLst/>
          </a:prstGeom>
        </p:spPr>
      </p:pic>
      <p:pic>
        <p:nvPicPr>
          <p:cNvPr id="10" name="Picture 9"/>
          <p:cNvPicPr>
            <a:picLocks noChangeAspect="1"/>
          </p:cNvPicPr>
          <p:nvPr/>
        </p:nvPicPr>
        <p:blipFill>
          <a:blip r:embed="rId3"/>
          <a:stretch>
            <a:fillRect/>
          </a:stretch>
        </p:blipFill>
        <p:spPr>
          <a:xfrm>
            <a:off x="11329601" y="6324600"/>
            <a:ext cx="338667" cy="533400"/>
          </a:xfrm>
          <a:prstGeom prst="rect">
            <a:avLst/>
          </a:prstGeom>
        </p:spPr>
      </p:pic>
      <p:sp>
        <p:nvSpPr>
          <p:cNvPr id="12" name="Slide Number Placeholder 5"/>
          <p:cNvSpPr>
            <a:spLocks noGrp="1"/>
          </p:cNvSpPr>
          <p:nvPr>
            <p:ph type="sldNum" sz="quarter" idx="4"/>
          </p:nvPr>
        </p:nvSpPr>
        <p:spPr>
          <a:xfrm>
            <a:off x="11239027" y="6356351"/>
            <a:ext cx="493036" cy="329757"/>
          </a:xfrm>
          <a:prstGeom prst="rect">
            <a:avLst/>
          </a:prstGeom>
        </p:spPr>
        <p:txBody>
          <a:bodyPr vert="horz" lIns="91440" tIns="45720" rIns="91440" bIns="45720" rtlCol="0" anchor="ctr"/>
          <a:lstStyle>
            <a:lvl1pPr algn="ctr">
              <a:defRPr sz="1600" spc="-200">
                <a:solidFill>
                  <a:schemeClr val="bg1"/>
                </a:solidFill>
                <a:latin typeface="DINPro-Medium"/>
                <a:ea typeface="Medium"/>
                <a:cs typeface="DINPro-Medium"/>
              </a:defRPr>
            </a:lvl1pPr>
          </a:lstStyle>
          <a:p>
            <a:fld id="{D9009749-9E10-874B-B383-8C53AB8DD26C}" type="slidenum">
              <a:rPr lang="en-US" smtClean="0"/>
              <a:pPr/>
              <a:t>‹#›</a:t>
            </a:fld>
            <a:endParaRPr lang="en-US" dirty="0"/>
          </a:p>
        </p:txBody>
      </p:sp>
      <p:cxnSp>
        <p:nvCxnSpPr>
          <p:cNvPr id="8" name="Straight Connector 7"/>
          <p:cNvCxnSpPr/>
          <p:nvPr/>
        </p:nvCxnSpPr>
        <p:spPr>
          <a:xfrm>
            <a:off x="465667" y="374651"/>
            <a:ext cx="423333" cy="0"/>
          </a:xfrm>
          <a:prstGeom prst="line">
            <a:avLst/>
          </a:prstGeom>
          <a:ln>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2062658"/>
      </p:ext>
    </p:extLst>
  </p:cSld>
  <p:clrMap bg1="lt1" tx1="dk1" bg2="lt2" tx2="dk2" accent1="accent1" accent2="accent2" accent3="accent3" accent4="accent4" accent5="accent5" accent6="accent6" hlink="hlink" folHlink="folHlink"/>
  <p:hf hdr="0"/>
  <p:txStyles>
    <p:titleStyle>
      <a:lvl1pPr algn="l" defTabSz="609585" rtl="0" eaLnBrk="1" latinLnBrk="0" hangingPunct="1">
        <a:spcBef>
          <a:spcPct val="0"/>
        </a:spcBef>
        <a:buNone/>
        <a:defRPr sz="3467" kern="1200" baseline="0">
          <a:solidFill>
            <a:schemeClr val="tx1"/>
          </a:solidFill>
          <a:latin typeface="DINPro-Medium"/>
          <a:ea typeface="+mj-ea"/>
          <a:cs typeface="DINPro-Medium"/>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317175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9558091"/>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121690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259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14542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6696691"/>
            <a:ext cx="12213339" cy="177800"/>
          </a:xfrm>
          <a:prstGeom prst="rect">
            <a:avLst/>
          </a:prstGeom>
        </p:spPr>
      </p:pic>
      <p:pic>
        <p:nvPicPr>
          <p:cNvPr id="2" name="Picture 1" descr="sandtabl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27021" y="1614311"/>
            <a:ext cx="5994400" cy="3149600"/>
          </a:xfrm>
          <a:prstGeom prst="rect">
            <a:avLst/>
          </a:prstGeom>
        </p:spPr>
      </p:pic>
    </p:spTree>
    <p:extLst>
      <p:ext uri="{BB962C8B-B14F-4D97-AF65-F5344CB8AC3E}">
        <p14:creationId xmlns:p14="http://schemas.microsoft.com/office/powerpoint/2010/main" val="46489515"/>
      </p:ext>
    </p:extLst>
  </p:cSld>
  <p:clrMap bg1="lt1" tx1="dk1" bg2="lt2" tx2="dk2" accent1="accent1" accent2="accent2" accent3="accent3" accent4="accent4" accent5="accent5" accent6="accent6" hlink="hlink" folHlink="folHlink"/>
  <p:hf hdr="0"/>
  <p:txStyles>
    <p:titleStyle>
      <a:lvl1pPr algn="l" defTabSz="609585" rtl="0" eaLnBrk="1" latinLnBrk="0" hangingPunct="1">
        <a:spcBef>
          <a:spcPct val="0"/>
        </a:spcBef>
        <a:buNone/>
        <a:defRPr sz="1200" kern="1200">
          <a:solidFill>
            <a:schemeClr val="tx1"/>
          </a:solidFill>
          <a:latin typeface="DINPro-Light"/>
          <a:ea typeface="+mj-ea"/>
          <a:cs typeface="DINPro-Light"/>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49136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664386"/>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0473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554408"/>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613219"/>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412875"/>
            <a:ext cx="10972800" cy="471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7" name="Rectangle 8"/>
          <p:cNvSpPr>
            <a:spLocks noGrp="1" noChangeArrowheads="1"/>
          </p:cNvSpPr>
          <p:nvPr>
            <p:ph type="title"/>
          </p:nvPr>
        </p:nvSpPr>
        <p:spPr bwMode="auto">
          <a:xfrm>
            <a:off x="624417" y="404813"/>
            <a:ext cx="109728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a:t>
            </a:r>
            <a:br>
              <a:rPr lang="en-GB" altLang="en-US"/>
            </a:br>
            <a:r>
              <a:rPr lang="en-GB" altLang="en-US"/>
              <a:t>edit Master title style</a:t>
            </a:r>
          </a:p>
        </p:txBody>
      </p:sp>
      <p:sp>
        <p:nvSpPr>
          <p:cNvPr id="39947" name="Rectangle 11"/>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cs typeface="Arial" charset="0"/>
              </a:defRPr>
            </a:lvl1pPr>
          </a:lstStyle>
          <a:p>
            <a:pPr>
              <a:defRPr/>
            </a:pPr>
            <a:fld id="{F981B894-5037-4F18-ADB3-F0A1897E49A4}" type="slidenum">
              <a:rPr lang="en-GB"/>
              <a:pPr>
                <a:defRPr/>
              </a:pPr>
              <a:t>‹#›</a:t>
            </a:fld>
            <a:endParaRPr lang="en-GB"/>
          </a:p>
        </p:txBody>
      </p:sp>
      <p:pic>
        <p:nvPicPr>
          <p:cNvPr id="1029" name="Picture 11" descr="UWE-Logo-Botto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06617" y="6273800"/>
            <a:ext cx="1583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870951" y="6273800"/>
            <a:ext cx="17356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467074"/>
      </p:ext>
    </p:extLst>
  </p:cSld>
  <p:clrMap bg1="lt1" tx1="dk1" bg2="lt2" tx2="dk2" accent1="accent1" accent2="accent2" accent3="accent3" accent4="accent4" accent5="accent5" accent6="accent6" hlink="hlink" folHlink="folHlink"/>
  <p:transition/>
  <p:hf hdr="0" ftr="0" dt="0"/>
  <p:txStyles>
    <p:titleStyle>
      <a:lvl1pPr algn="l" rtl="0" eaLnBrk="0" fontAlgn="base" hangingPunct="0">
        <a:spcBef>
          <a:spcPct val="0"/>
        </a:spcBef>
        <a:spcAft>
          <a:spcPct val="0"/>
        </a:spcAft>
        <a:defRPr sz="4000">
          <a:solidFill>
            <a:srgbClr val="009900"/>
          </a:solidFill>
          <a:latin typeface="+mj-lt"/>
          <a:ea typeface="+mj-ea"/>
          <a:cs typeface="+mj-cs"/>
        </a:defRPr>
      </a:lvl1pPr>
      <a:lvl2pPr algn="l" rtl="0" eaLnBrk="0" fontAlgn="base" hangingPunct="0">
        <a:spcBef>
          <a:spcPct val="0"/>
        </a:spcBef>
        <a:spcAft>
          <a:spcPct val="0"/>
        </a:spcAft>
        <a:defRPr sz="4000">
          <a:solidFill>
            <a:srgbClr val="009900"/>
          </a:solidFill>
          <a:latin typeface="Verdana" pitchFamily="34" charset="0"/>
          <a:cs typeface="Arial" charset="0"/>
        </a:defRPr>
      </a:lvl2pPr>
      <a:lvl3pPr algn="l" rtl="0" eaLnBrk="0" fontAlgn="base" hangingPunct="0">
        <a:spcBef>
          <a:spcPct val="0"/>
        </a:spcBef>
        <a:spcAft>
          <a:spcPct val="0"/>
        </a:spcAft>
        <a:defRPr sz="4000">
          <a:solidFill>
            <a:srgbClr val="009900"/>
          </a:solidFill>
          <a:latin typeface="Verdana" pitchFamily="34" charset="0"/>
          <a:cs typeface="Arial" charset="0"/>
        </a:defRPr>
      </a:lvl3pPr>
      <a:lvl4pPr algn="l" rtl="0" eaLnBrk="0" fontAlgn="base" hangingPunct="0">
        <a:spcBef>
          <a:spcPct val="0"/>
        </a:spcBef>
        <a:spcAft>
          <a:spcPct val="0"/>
        </a:spcAft>
        <a:defRPr sz="4000">
          <a:solidFill>
            <a:srgbClr val="009900"/>
          </a:solidFill>
          <a:latin typeface="Verdana" pitchFamily="34" charset="0"/>
          <a:cs typeface="Arial" charset="0"/>
        </a:defRPr>
      </a:lvl4pPr>
      <a:lvl5pPr algn="l" rtl="0" eaLnBrk="0" fontAlgn="base" hangingPunct="0">
        <a:spcBef>
          <a:spcPct val="0"/>
        </a:spcBef>
        <a:spcAft>
          <a:spcPct val="0"/>
        </a:spcAft>
        <a:defRPr sz="4000">
          <a:solidFill>
            <a:srgbClr val="009900"/>
          </a:solidFill>
          <a:latin typeface="Verdana" pitchFamily="34" charset="0"/>
          <a:cs typeface="Arial" charset="0"/>
        </a:defRPr>
      </a:lvl5pPr>
      <a:lvl6pPr marL="457200" algn="l" rtl="0" fontAlgn="base">
        <a:spcBef>
          <a:spcPct val="0"/>
        </a:spcBef>
        <a:spcAft>
          <a:spcPct val="0"/>
        </a:spcAft>
        <a:defRPr sz="4000">
          <a:solidFill>
            <a:schemeClr val="tx2"/>
          </a:solidFill>
          <a:latin typeface="Verdana" pitchFamily="34" charset="0"/>
          <a:cs typeface="Arial" charset="0"/>
        </a:defRPr>
      </a:lvl6pPr>
      <a:lvl7pPr marL="914400" algn="l" rtl="0" fontAlgn="base">
        <a:spcBef>
          <a:spcPct val="0"/>
        </a:spcBef>
        <a:spcAft>
          <a:spcPct val="0"/>
        </a:spcAft>
        <a:defRPr sz="4000">
          <a:solidFill>
            <a:schemeClr val="tx2"/>
          </a:solidFill>
          <a:latin typeface="Verdana" pitchFamily="34" charset="0"/>
          <a:cs typeface="Arial" charset="0"/>
        </a:defRPr>
      </a:lvl7pPr>
      <a:lvl8pPr marL="1371600" algn="l" rtl="0" fontAlgn="base">
        <a:spcBef>
          <a:spcPct val="0"/>
        </a:spcBef>
        <a:spcAft>
          <a:spcPct val="0"/>
        </a:spcAft>
        <a:defRPr sz="4000">
          <a:solidFill>
            <a:schemeClr val="tx2"/>
          </a:solidFill>
          <a:latin typeface="Verdana" pitchFamily="34" charset="0"/>
          <a:cs typeface="Arial" charset="0"/>
        </a:defRPr>
      </a:lvl8pPr>
      <a:lvl9pPr marL="1828800" algn="l" rtl="0" fontAlgn="base">
        <a:spcBef>
          <a:spcPct val="0"/>
        </a:spcBef>
        <a:spcAft>
          <a:spcPct val="0"/>
        </a:spcAft>
        <a:defRPr sz="4000">
          <a:solidFill>
            <a:schemeClr val="tx2"/>
          </a:solidFill>
          <a:latin typeface="Verdana" pitchFamily="34" charset="0"/>
          <a:cs typeface="Arial" charset="0"/>
        </a:defRPr>
      </a:lvl9pPr>
    </p:titleStyle>
    <p:bodyStyle>
      <a:lvl1pPr marL="660400" indent="-660400" algn="l" rtl="0" eaLnBrk="0" fontAlgn="base" hangingPunct="0">
        <a:spcBef>
          <a:spcPct val="20000"/>
        </a:spcBef>
        <a:spcAft>
          <a:spcPct val="0"/>
        </a:spcAft>
        <a:buChar char="•"/>
        <a:defRPr sz="3200">
          <a:solidFill>
            <a:schemeClr val="tx1"/>
          </a:solidFill>
          <a:latin typeface="+mn-lt"/>
          <a:ea typeface="+mn-ea"/>
          <a:cs typeface="+mn-cs"/>
        </a:defRPr>
      </a:lvl1pPr>
      <a:lvl2pPr marL="1035050" indent="-577850" algn="l" rtl="0" eaLnBrk="0" fontAlgn="base" hangingPunct="0">
        <a:spcBef>
          <a:spcPct val="20000"/>
        </a:spcBef>
        <a:spcAft>
          <a:spcPct val="0"/>
        </a:spcAft>
        <a:buChar char="•"/>
        <a:defRPr sz="2800">
          <a:solidFill>
            <a:schemeClr val="tx1"/>
          </a:solidFill>
          <a:latin typeface="+mn-lt"/>
          <a:cs typeface="+mn-cs"/>
        </a:defRPr>
      </a:lvl2pPr>
      <a:lvl3pPr marL="1409700" indent="-495300" algn="l" rtl="0" eaLnBrk="0" fontAlgn="base" hangingPunct="0">
        <a:spcBef>
          <a:spcPct val="20000"/>
        </a:spcBef>
        <a:spcAft>
          <a:spcPct val="0"/>
        </a:spcAft>
        <a:buFont typeface="Arial" panose="020B0604020202020204" pitchFamily="34" charset="0"/>
        <a:buAutoNum type="romanLcPeriod"/>
        <a:defRPr sz="2400">
          <a:solidFill>
            <a:schemeClr val="tx1"/>
          </a:solidFill>
          <a:latin typeface="+mn-lt"/>
          <a:cs typeface="+mn-cs"/>
        </a:defRPr>
      </a:lvl3pPr>
      <a:lvl4pPr marL="1784350" indent="-412750" algn="l" rtl="0" eaLnBrk="0" fontAlgn="base" hangingPunct="0">
        <a:spcBef>
          <a:spcPct val="20000"/>
        </a:spcBef>
        <a:spcAft>
          <a:spcPct val="0"/>
        </a:spcAft>
        <a:buAutoNum type="alphaLcPeriod"/>
        <a:defRPr sz="2000">
          <a:solidFill>
            <a:schemeClr val="tx1"/>
          </a:solidFill>
          <a:latin typeface="+mn-lt"/>
          <a:cs typeface="+mn-cs"/>
        </a:defRPr>
      </a:lvl4pPr>
      <a:lvl5pPr marL="2241550" indent="-412750" algn="l" rtl="0" eaLnBrk="0" fontAlgn="base" hangingPunct="0">
        <a:spcBef>
          <a:spcPct val="20000"/>
        </a:spcBef>
        <a:spcAft>
          <a:spcPct val="0"/>
        </a:spcAft>
        <a:buFont typeface="Arial" panose="020B0604020202020204" pitchFamily="34" charset="0"/>
        <a:buChar char="-"/>
        <a:defRPr sz="2000">
          <a:solidFill>
            <a:schemeClr val="tx1"/>
          </a:solidFill>
          <a:latin typeface="+mn-lt"/>
          <a:cs typeface="+mn-cs"/>
        </a:defRPr>
      </a:lvl5pPr>
      <a:lvl6pPr marL="2698750" indent="-412750" algn="l" rtl="0" fontAlgn="base">
        <a:spcBef>
          <a:spcPct val="20000"/>
        </a:spcBef>
        <a:spcAft>
          <a:spcPct val="0"/>
        </a:spcAft>
        <a:buFont typeface="Arial" charset="0"/>
        <a:buChar char="-"/>
        <a:defRPr sz="2000">
          <a:solidFill>
            <a:schemeClr val="tx1"/>
          </a:solidFill>
          <a:latin typeface="+mn-lt"/>
          <a:cs typeface="+mn-cs"/>
        </a:defRPr>
      </a:lvl6pPr>
      <a:lvl7pPr marL="3155950" indent="-412750" algn="l" rtl="0" fontAlgn="base">
        <a:spcBef>
          <a:spcPct val="20000"/>
        </a:spcBef>
        <a:spcAft>
          <a:spcPct val="0"/>
        </a:spcAft>
        <a:buFont typeface="Arial" charset="0"/>
        <a:buChar char="-"/>
        <a:defRPr sz="2000">
          <a:solidFill>
            <a:schemeClr val="tx1"/>
          </a:solidFill>
          <a:latin typeface="+mn-lt"/>
          <a:cs typeface="+mn-cs"/>
        </a:defRPr>
      </a:lvl7pPr>
      <a:lvl8pPr marL="3613150" indent="-412750" algn="l" rtl="0" fontAlgn="base">
        <a:spcBef>
          <a:spcPct val="20000"/>
        </a:spcBef>
        <a:spcAft>
          <a:spcPct val="0"/>
        </a:spcAft>
        <a:buFont typeface="Arial" charset="0"/>
        <a:buChar char="-"/>
        <a:defRPr sz="2000">
          <a:solidFill>
            <a:schemeClr val="tx1"/>
          </a:solidFill>
          <a:latin typeface="+mn-lt"/>
          <a:cs typeface="+mn-cs"/>
        </a:defRPr>
      </a:lvl8pPr>
      <a:lvl9pPr marL="4070350" indent="-412750" algn="l" rtl="0" fontAlgn="base">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27592" y="368597"/>
            <a:ext cx="12461360" cy="5046919"/>
          </a:xfrm>
        </p:spPr>
        <p:txBody>
          <a:bodyPr/>
          <a:lstStyle/>
          <a:p>
            <a:pPr algn="ctr"/>
            <a:r>
              <a:rPr lang="en-US" b="1" dirty="0"/>
              <a:t>Illusions of safety; </a:t>
            </a:r>
          </a:p>
          <a:p>
            <a:pPr algn="ctr"/>
            <a:r>
              <a:rPr lang="en-US" b="1" dirty="0"/>
              <a:t>Safety Management Systems in the aviation sector</a:t>
            </a:r>
          </a:p>
        </p:txBody>
      </p:sp>
      <p:sp>
        <p:nvSpPr>
          <p:cNvPr id="3" name="Text Placeholder 2"/>
          <p:cNvSpPr>
            <a:spLocks noGrp="1"/>
          </p:cNvSpPr>
          <p:nvPr>
            <p:ph type="body" sz="quarter" idx="11"/>
          </p:nvPr>
        </p:nvSpPr>
        <p:spPr>
          <a:xfrm>
            <a:off x="1842977" y="4986934"/>
            <a:ext cx="9994960" cy="603071"/>
          </a:xfrm>
        </p:spPr>
        <p:txBody>
          <a:bodyPr/>
          <a:lstStyle/>
          <a:p>
            <a:r>
              <a:rPr lang="en-US" dirty="0"/>
              <a:t>Dr Rob Hunter</a:t>
            </a:r>
          </a:p>
          <a:p>
            <a:r>
              <a:rPr lang="en-US" dirty="0"/>
              <a:t> Head of Flight Safety</a:t>
            </a:r>
          </a:p>
          <a:p>
            <a:r>
              <a:rPr lang="en-US" dirty="0"/>
              <a:t>British Airline Pilots Association</a:t>
            </a:r>
          </a:p>
        </p:txBody>
      </p:sp>
    </p:spTree>
    <p:extLst>
      <p:ext uri="{BB962C8B-B14F-4D97-AF65-F5344CB8AC3E}">
        <p14:creationId xmlns:p14="http://schemas.microsoft.com/office/powerpoint/2010/main" val="1396355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12192000" cy="1944216"/>
          </a:xfrm>
        </p:spPr>
        <p:txBody>
          <a:bodyPr>
            <a:noAutofit/>
          </a:bodyPr>
          <a:lstStyle/>
          <a:p>
            <a:pPr algn="l"/>
            <a:r>
              <a:rPr lang="en-GB" sz="3733" dirty="0">
                <a:solidFill>
                  <a:srgbClr val="002060"/>
                </a:solidFill>
              </a:rPr>
              <a:t>Modelling pilot rosters</a:t>
            </a:r>
            <a:br>
              <a:rPr lang="en-GB" sz="3733" dirty="0"/>
            </a:br>
            <a:br>
              <a:rPr lang="en-GB" sz="3733" dirty="0"/>
            </a:br>
            <a:r>
              <a:rPr lang="en-GB" sz="3200" dirty="0" err="1">
                <a:solidFill>
                  <a:srgbClr val="002060"/>
                </a:solidFill>
              </a:rPr>
              <a:t>Karolinska</a:t>
            </a:r>
            <a:r>
              <a:rPr lang="en-GB" sz="3200" dirty="0">
                <a:solidFill>
                  <a:srgbClr val="002060"/>
                </a:solidFill>
              </a:rPr>
              <a:t> Sleepiness Scale; 1= Extremely Alert…7 = Sleepy, 8 = Sleepy, some effort to keep awake, 9 = Extremely Sleepy, fighting sleep</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829821"/>
            <a:ext cx="12192000" cy="4028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H="1">
            <a:off x="3119669" y="2924944"/>
            <a:ext cx="1248139"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7808" y="2636913"/>
            <a:ext cx="6528725" cy="830997"/>
          </a:xfrm>
          <a:prstGeom prst="rect">
            <a:avLst/>
          </a:prstGeom>
          <a:noFill/>
        </p:spPr>
        <p:txBody>
          <a:bodyPr wrap="square" rtlCol="0">
            <a:spAutoFit/>
          </a:bodyPr>
          <a:lstStyle/>
          <a:p>
            <a:pPr defTabSz="609585"/>
            <a:r>
              <a:rPr lang="en-GB" sz="2400" dirty="0">
                <a:solidFill>
                  <a:srgbClr val="002060"/>
                </a:solidFill>
                <a:latin typeface="Calibri"/>
              </a:rPr>
              <a:t>At this point the pilot is landing the aircraft. </a:t>
            </a:r>
          </a:p>
          <a:p>
            <a:pPr defTabSz="609585"/>
            <a:r>
              <a:rPr lang="en-GB" sz="2400" dirty="0">
                <a:solidFill>
                  <a:srgbClr val="002060"/>
                </a:solidFill>
                <a:latin typeface="Calibri"/>
              </a:rPr>
              <a:t>KSS= 8.2; probability of involuntary sleep c.20%</a:t>
            </a:r>
          </a:p>
        </p:txBody>
      </p:sp>
    </p:spTree>
    <p:extLst>
      <p:ext uri="{BB962C8B-B14F-4D97-AF65-F5344CB8AC3E}">
        <p14:creationId xmlns:p14="http://schemas.microsoft.com/office/powerpoint/2010/main" val="112288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1" y="113413"/>
            <a:ext cx="6984409" cy="1205024"/>
          </a:xfrm>
        </p:spPr>
        <p:txBody>
          <a:bodyPr/>
          <a:lstStyle/>
          <a:p>
            <a:pPr algn="l"/>
            <a:endParaRPr lang="en-GB" dirty="0">
              <a:solidFill>
                <a:srgbClr val="002060"/>
              </a:solidFill>
            </a:endParaRPr>
          </a:p>
        </p:txBody>
      </p:sp>
      <p:sp>
        <p:nvSpPr>
          <p:cNvPr id="3" name="Content Placeholder 2"/>
          <p:cNvSpPr>
            <a:spLocks noGrp="1"/>
          </p:cNvSpPr>
          <p:nvPr>
            <p:ph idx="1"/>
          </p:nvPr>
        </p:nvSpPr>
        <p:spPr>
          <a:xfrm>
            <a:off x="812799" y="1981200"/>
            <a:ext cx="10854660" cy="3581400"/>
          </a:xfrm>
        </p:spPr>
        <p:txBody>
          <a:bodyPr/>
          <a:lstStyle/>
          <a:p>
            <a:pPr marL="0" indent="0">
              <a:buNone/>
            </a:pPr>
            <a:r>
              <a:rPr lang="en-GB" sz="3733" dirty="0">
                <a:solidFill>
                  <a:srgbClr val="002060"/>
                </a:solidFill>
              </a:rPr>
              <a:t>In summary, conflicting interest is the fly in the ointment of aviation safety management systems</a:t>
            </a:r>
          </a:p>
          <a:p>
            <a:pPr marL="0" indent="0" algn="r">
              <a:buNone/>
            </a:pPr>
            <a:endParaRPr lang="en-GB" sz="2667" dirty="0">
              <a:solidFill>
                <a:srgbClr val="002060"/>
              </a:solidFill>
            </a:endParaRPr>
          </a:p>
          <a:p>
            <a:pPr marL="0" indent="0" algn="r">
              <a:buNone/>
            </a:pPr>
            <a:endParaRPr lang="en-GB" sz="2667" dirty="0">
              <a:solidFill>
                <a:srgbClr val="002060"/>
              </a:solidFill>
            </a:endParaRPr>
          </a:p>
          <a:p>
            <a:pPr marL="0" indent="0" algn="r">
              <a:buNone/>
            </a:pPr>
            <a:endParaRPr lang="en-GB" sz="2667" dirty="0">
              <a:solidFill>
                <a:srgbClr val="002060"/>
              </a:solidFill>
            </a:endParaRPr>
          </a:p>
          <a:p>
            <a:pPr marL="0" indent="0" algn="r">
              <a:buNone/>
            </a:pPr>
            <a:r>
              <a:rPr lang="en-GB" sz="2400" dirty="0">
                <a:solidFill>
                  <a:srgbClr val="002060"/>
                </a:solidFill>
              </a:rPr>
              <a:t>For more information please google “Illusions of safety LSE”</a:t>
            </a:r>
          </a:p>
          <a:p>
            <a:pPr marL="0" indent="0" algn="r">
              <a:buNone/>
            </a:pPr>
            <a:r>
              <a:rPr lang="en-GB" sz="2400" dirty="0">
                <a:solidFill>
                  <a:srgbClr val="002060"/>
                </a:solidFill>
              </a:rPr>
              <a:t>robhunter@balpa.org</a:t>
            </a:r>
          </a:p>
        </p:txBody>
      </p:sp>
    </p:spTree>
    <p:extLst>
      <p:ext uri="{BB962C8B-B14F-4D97-AF65-F5344CB8AC3E}">
        <p14:creationId xmlns:p14="http://schemas.microsoft.com/office/powerpoint/2010/main" val="3969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50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031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1" y="1984744"/>
            <a:ext cx="9923721" cy="3870251"/>
          </a:xfrm>
        </p:spPr>
        <p:txBody>
          <a:bodyPr/>
          <a:lstStyle/>
          <a:p>
            <a:r>
              <a:rPr lang="en-GB" dirty="0">
                <a:solidFill>
                  <a:srgbClr val="002060"/>
                </a:solidFill>
              </a:rPr>
              <a:t>Increasing reliance on SMS for future regulatory strategy</a:t>
            </a:r>
          </a:p>
          <a:p>
            <a:r>
              <a:rPr lang="en-GB" dirty="0">
                <a:solidFill>
                  <a:srgbClr val="002060"/>
                </a:solidFill>
              </a:rPr>
              <a:t>Its elemental form is; hazard identification,  gathering and interpreting risk data , mitigating risks so that some level of safety is maintained</a:t>
            </a:r>
          </a:p>
          <a:p>
            <a:r>
              <a:rPr lang="en-GB" dirty="0">
                <a:solidFill>
                  <a:srgbClr val="002060"/>
                </a:solidFill>
              </a:rPr>
              <a:t>Enthusiastically promoted by regulators</a:t>
            </a:r>
          </a:p>
          <a:p>
            <a:r>
              <a:rPr lang="en-GB" dirty="0">
                <a:solidFill>
                  <a:srgbClr val="002060"/>
                </a:solidFill>
              </a:rPr>
              <a:t>For the most part, enthusiastically adopted by airlines</a:t>
            </a:r>
          </a:p>
          <a:p>
            <a:r>
              <a:rPr lang="en-GB" dirty="0">
                <a:solidFill>
                  <a:srgbClr val="002060"/>
                </a:solidFill>
              </a:rPr>
              <a:t>Can unravel terribly in the case of an accident</a:t>
            </a:r>
          </a:p>
        </p:txBody>
      </p:sp>
      <p:sp>
        <p:nvSpPr>
          <p:cNvPr id="3" name="Title 2"/>
          <p:cNvSpPr>
            <a:spLocks noGrp="1"/>
          </p:cNvSpPr>
          <p:nvPr>
            <p:ph type="title"/>
          </p:nvPr>
        </p:nvSpPr>
        <p:spPr>
          <a:xfrm>
            <a:off x="609600" y="581248"/>
            <a:ext cx="10972800" cy="1403497"/>
          </a:xfrm>
        </p:spPr>
        <p:txBody>
          <a:bodyPr/>
          <a:lstStyle/>
          <a:p>
            <a:r>
              <a:rPr lang="en-GB" sz="4800" dirty="0">
                <a:solidFill>
                  <a:srgbClr val="002060"/>
                </a:solidFill>
              </a:rPr>
              <a:t>Safety Management Systems (SMS)</a:t>
            </a:r>
          </a:p>
        </p:txBody>
      </p:sp>
    </p:spTree>
    <p:extLst>
      <p:ext uri="{BB962C8B-B14F-4D97-AF65-F5344CB8AC3E}">
        <p14:creationId xmlns:p14="http://schemas.microsoft.com/office/powerpoint/2010/main" val="3917327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41005" y="1360968"/>
            <a:ext cx="11950995" cy="4479851"/>
          </a:xfrm>
        </p:spPr>
        <p:txBody>
          <a:bodyPr/>
          <a:lstStyle/>
          <a:p>
            <a:pPr marL="0" indent="0">
              <a:buNone/>
            </a:pPr>
            <a:r>
              <a:rPr lang="en-GB" dirty="0">
                <a:solidFill>
                  <a:srgbClr val="002060"/>
                </a:solidFill>
              </a:rPr>
              <a:t>Advantages – </a:t>
            </a:r>
          </a:p>
          <a:p>
            <a:pPr marL="0" indent="0">
              <a:buNone/>
            </a:pPr>
            <a:r>
              <a:rPr lang="en-GB" dirty="0">
                <a:solidFill>
                  <a:srgbClr val="002060"/>
                </a:solidFill>
              </a:rPr>
              <a:t>Bespoke, high fidelity risk assessment, rather than a categorical risk assessment</a:t>
            </a:r>
          </a:p>
          <a:p>
            <a:pPr marL="0" indent="0">
              <a:buNone/>
            </a:pPr>
            <a:r>
              <a:rPr lang="en-GB" dirty="0">
                <a:solidFill>
                  <a:srgbClr val="002060"/>
                </a:solidFill>
              </a:rPr>
              <a:t>Operators, especially in rapidly advancing fields, are best placed to understand the risk</a:t>
            </a:r>
          </a:p>
          <a:p>
            <a:pPr marL="0" indent="0">
              <a:buNone/>
            </a:pPr>
            <a:endParaRPr lang="en-GB" dirty="0">
              <a:solidFill>
                <a:srgbClr val="002060"/>
              </a:solidFill>
            </a:endParaRPr>
          </a:p>
          <a:p>
            <a:pPr marL="0" indent="0">
              <a:buNone/>
            </a:pPr>
            <a:r>
              <a:rPr lang="en-GB" dirty="0">
                <a:solidFill>
                  <a:srgbClr val="002060"/>
                </a:solidFill>
              </a:rPr>
              <a:t>Disadvantages – </a:t>
            </a:r>
          </a:p>
          <a:p>
            <a:pPr marL="0" indent="0">
              <a:buNone/>
            </a:pPr>
            <a:r>
              <a:rPr lang="en-GB" dirty="0">
                <a:solidFill>
                  <a:srgbClr val="002060"/>
                </a:solidFill>
              </a:rPr>
              <a:t>Difficult to formulate + very difficult to regulate</a:t>
            </a:r>
          </a:p>
          <a:p>
            <a:pPr marL="0" indent="0">
              <a:buNone/>
            </a:pPr>
            <a:r>
              <a:rPr lang="en-GB" dirty="0">
                <a:solidFill>
                  <a:srgbClr val="002060"/>
                </a:solidFill>
              </a:rPr>
              <a:t>The source intellectual construct can become conflated with other constructs -&gt; confusion and disguised forms of deregulation  </a:t>
            </a:r>
          </a:p>
        </p:txBody>
      </p:sp>
      <p:sp>
        <p:nvSpPr>
          <p:cNvPr id="3" name="Title 2"/>
          <p:cNvSpPr>
            <a:spLocks noGrp="1"/>
          </p:cNvSpPr>
          <p:nvPr>
            <p:ph type="title"/>
          </p:nvPr>
        </p:nvSpPr>
        <p:spPr>
          <a:xfrm>
            <a:off x="609600" y="482008"/>
            <a:ext cx="10972800" cy="1190848"/>
          </a:xfrm>
        </p:spPr>
        <p:txBody>
          <a:bodyPr/>
          <a:lstStyle/>
          <a:p>
            <a:r>
              <a:rPr lang="en-GB" sz="3733" dirty="0">
                <a:solidFill>
                  <a:srgbClr val="002060"/>
                </a:solidFill>
              </a:rPr>
              <a:t>Advantages and disadvantages of the SMS approach</a:t>
            </a:r>
          </a:p>
        </p:txBody>
      </p:sp>
    </p:spTree>
    <p:extLst>
      <p:ext uri="{BB962C8B-B14F-4D97-AF65-F5344CB8AC3E}">
        <p14:creationId xmlns:p14="http://schemas.microsoft.com/office/powerpoint/2010/main" val="1287420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8651" y="396951"/>
            <a:ext cx="5883349" cy="2523459"/>
          </a:xfrm>
        </p:spPr>
        <p:txBody>
          <a:bodyPr/>
          <a:lstStyle/>
          <a:p>
            <a:pPr algn="l"/>
            <a:r>
              <a:rPr lang="en-GB" sz="2667" dirty="0">
                <a:solidFill>
                  <a:srgbClr val="002060"/>
                </a:solidFill>
              </a:rPr>
              <a:t>Let us think about an </a:t>
            </a:r>
            <a:br>
              <a:rPr lang="en-GB" sz="2667" dirty="0">
                <a:solidFill>
                  <a:srgbClr val="002060"/>
                </a:solidFill>
              </a:rPr>
            </a:br>
            <a:r>
              <a:rPr lang="en-GB" sz="2667" dirty="0">
                <a:solidFill>
                  <a:srgbClr val="002060"/>
                </a:solidFill>
              </a:rPr>
              <a:t>SMS approach to setting the speed limit/s for cars “a car shall not travel so fast so as to affect the safety of the car, its occupants and other road users”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08651" y="2920408"/>
            <a:ext cx="5713228" cy="3487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651" y="396949"/>
            <a:ext cx="5869172" cy="3438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5913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850605"/>
            <a:ext cx="12192000" cy="4791740"/>
          </a:xfrm>
        </p:spPr>
        <p:txBody>
          <a:bodyPr/>
          <a:lstStyle/>
          <a:p>
            <a:pPr marL="0" indent="0">
              <a:buNone/>
            </a:pPr>
            <a:endParaRPr lang="en-GB" sz="2400" dirty="0">
              <a:solidFill>
                <a:srgbClr val="0070C0"/>
              </a:solidFill>
            </a:endParaRPr>
          </a:p>
          <a:p>
            <a:pPr marL="0" indent="0">
              <a:buNone/>
            </a:pPr>
            <a:r>
              <a:rPr lang="en-GB" sz="2400" dirty="0">
                <a:solidFill>
                  <a:srgbClr val="002060"/>
                </a:solidFill>
              </a:rPr>
              <a:t>A The distance is determined by an independent body (IB). E.g. </a:t>
            </a:r>
            <a:r>
              <a:rPr lang="en-GB" sz="2400" i="1" dirty="0">
                <a:solidFill>
                  <a:srgbClr val="002060"/>
                </a:solidFill>
              </a:rPr>
              <a:t>“nobody can go faster than the speed from which they can stop in 300 </a:t>
            </a:r>
            <a:r>
              <a:rPr lang="en-GB" sz="2400" i="1" dirty="0" err="1">
                <a:solidFill>
                  <a:srgbClr val="002060"/>
                </a:solidFill>
              </a:rPr>
              <a:t>ft</a:t>
            </a:r>
            <a:r>
              <a:rPr lang="en-GB" sz="2400" i="1" dirty="0">
                <a:solidFill>
                  <a:srgbClr val="002060"/>
                </a:solidFill>
              </a:rPr>
              <a:t>” </a:t>
            </a:r>
            <a:r>
              <a:rPr lang="en-GB" sz="2400" dirty="0">
                <a:solidFill>
                  <a:srgbClr val="002060"/>
                </a:solidFill>
              </a:rPr>
              <a:t>and..</a:t>
            </a:r>
          </a:p>
          <a:p>
            <a:r>
              <a:rPr lang="en-GB" sz="2400" dirty="0">
                <a:solidFill>
                  <a:srgbClr val="002060"/>
                </a:solidFill>
              </a:rPr>
              <a:t>..the measurement of the distance is by the IB</a:t>
            </a:r>
          </a:p>
          <a:p>
            <a:pPr marL="0" indent="0">
              <a:buNone/>
            </a:pPr>
            <a:r>
              <a:rPr lang="en-GB" sz="2400" dirty="0">
                <a:solidFill>
                  <a:srgbClr val="002060"/>
                </a:solidFill>
              </a:rPr>
              <a:t>Or</a:t>
            </a:r>
          </a:p>
          <a:p>
            <a:r>
              <a:rPr lang="en-GB" sz="2400" dirty="0">
                <a:solidFill>
                  <a:srgbClr val="002060"/>
                </a:solidFill>
              </a:rPr>
              <a:t>..the measurement of the distance is performed by the manufacturer or owner</a:t>
            </a:r>
          </a:p>
          <a:p>
            <a:pPr marL="0" indent="0">
              <a:buNone/>
            </a:pPr>
            <a:endParaRPr lang="en-GB" sz="2400" dirty="0">
              <a:solidFill>
                <a:srgbClr val="002060"/>
              </a:solidFill>
            </a:endParaRPr>
          </a:p>
          <a:p>
            <a:pPr marL="0" indent="0">
              <a:buNone/>
            </a:pPr>
            <a:r>
              <a:rPr lang="en-GB" sz="2400" dirty="0">
                <a:solidFill>
                  <a:srgbClr val="002060"/>
                </a:solidFill>
              </a:rPr>
              <a:t>B The distance is determined by the manufacturer or owner of the car. E.g. </a:t>
            </a:r>
            <a:r>
              <a:rPr lang="en-GB" sz="2400" i="1" dirty="0">
                <a:solidFill>
                  <a:srgbClr val="002060"/>
                </a:solidFill>
              </a:rPr>
              <a:t>“I have decided that I will not go faster than the speed from which I can stop in 400ft” </a:t>
            </a:r>
            <a:r>
              <a:rPr lang="en-GB" sz="2400" dirty="0">
                <a:solidFill>
                  <a:srgbClr val="002060"/>
                </a:solidFill>
              </a:rPr>
              <a:t>and.. </a:t>
            </a:r>
          </a:p>
          <a:p>
            <a:r>
              <a:rPr lang="en-GB" sz="2400" dirty="0">
                <a:solidFill>
                  <a:srgbClr val="002060"/>
                </a:solidFill>
              </a:rPr>
              <a:t>..the measurement of the distance is performed by the IB</a:t>
            </a:r>
          </a:p>
          <a:p>
            <a:pPr marL="0" indent="0">
              <a:buNone/>
            </a:pPr>
            <a:r>
              <a:rPr lang="en-GB" sz="2400" dirty="0">
                <a:solidFill>
                  <a:srgbClr val="002060"/>
                </a:solidFill>
              </a:rPr>
              <a:t>Or</a:t>
            </a:r>
          </a:p>
          <a:p>
            <a:r>
              <a:rPr lang="en-GB" sz="2400" dirty="0">
                <a:solidFill>
                  <a:srgbClr val="002060"/>
                </a:solidFill>
              </a:rPr>
              <a:t>..the measurement of the distance is performed by the manufacturer or owner</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Title 2"/>
          <p:cNvSpPr>
            <a:spLocks noGrp="1"/>
          </p:cNvSpPr>
          <p:nvPr>
            <p:ph type="title"/>
          </p:nvPr>
        </p:nvSpPr>
        <p:spPr>
          <a:xfrm>
            <a:off x="1" y="1"/>
            <a:ext cx="10745972" cy="1190847"/>
          </a:xfrm>
        </p:spPr>
        <p:txBody>
          <a:bodyPr>
            <a:normAutofit/>
          </a:bodyPr>
          <a:lstStyle/>
          <a:p>
            <a:r>
              <a:rPr lang="en-GB" sz="3200" dirty="0">
                <a:solidFill>
                  <a:srgbClr val="002060"/>
                </a:solidFill>
              </a:rPr>
              <a:t>Let us say that the speed limit for these cars shall be the speed from which they can stop at within a given distance </a:t>
            </a:r>
          </a:p>
        </p:txBody>
      </p:sp>
    </p:spTree>
    <p:extLst>
      <p:ext uri="{BB962C8B-B14F-4D97-AF65-F5344CB8AC3E}">
        <p14:creationId xmlns:p14="http://schemas.microsoft.com/office/powerpoint/2010/main" val="3204469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9601" y="311888"/>
            <a:ext cx="5699051" cy="6546112"/>
          </a:xfrm>
        </p:spPr>
        <p:txBody>
          <a:bodyPr/>
          <a:lstStyle/>
          <a:p>
            <a:r>
              <a:rPr lang="en-GB" dirty="0">
                <a:solidFill>
                  <a:srgbClr val="002060"/>
                </a:solidFill>
              </a:rPr>
              <a:t>Productivity vs safety</a:t>
            </a:r>
          </a:p>
          <a:p>
            <a:r>
              <a:rPr lang="en-GB" dirty="0">
                <a:solidFill>
                  <a:srgbClr val="002060"/>
                </a:solidFill>
              </a:rPr>
              <a:t>Conflicting interest held by the designers/enablers of the SMS</a:t>
            </a:r>
          </a:p>
          <a:p>
            <a:r>
              <a:rPr lang="en-GB" dirty="0">
                <a:solidFill>
                  <a:srgbClr val="002060"/>
                </a:solidFill>
              </a:rPr>
              <a:t>Regulatory self-interest</a:t>
            </a:r>
          </a:p>
          <a:p>
            <a:r>
              <a:rPr lang="en-GB" dirty="0">
                <a:solidFill>
                  <a:srgbClr val="002060"/>
                </a:solidFill>
              </a:rPr>
              <a:t>Who owns the risk vs who has jeopardy for the risk -&gt; Blame management systems</a:t>
            </a:r>
          </a:p>
          <a:p>
            <a:r>
              <a:rPr lang="en-GB" dirty="0">
                <a:solidFill>
                  <a:srgbClr val="002060"/>
                </a:solidFill>
              </a:rPr>
              <a:t>Owned science</a:t>
            </a:r>
          </a:p>
          <a:p>
            <a:r>
              <a:rPr lang="en-GB" dirty="0">
                <a:solidFill>
                  <a:srgbClr val="002060"/>
                </a:solidFill>
              </a:rPr>
              <a:t>Reverse engineering</a:t>
            </a:r>
          </a:p>
          <a:p>
            <a:r>
              <a:rPr lang="en-GB" dirty="0">
                <a:solidFill>
                  <a:srgbClr val="002060"/>
                </a:solidFill>
              </a:rPr>
              <a:t>Commercial band waggons</a:t>
            </a:r>
          </a:p>
          <a:p>
            <a:r>
              <a:rPr lang="en-GB" dirty="0">
                <a:solidFill>
                  <a:srgbClr val="002060"/>
                </a:solidFill>
              </a:rPr>
              <a:t>Not learning the lessons from history</a:t>
            </a:r>
          </a:p>
          <a:p>
            <a:endParaRPr lang="en-GB" dirty="0"/>
          </a:p>
        </p:txBody>
      </p:sp>
      <p:sp>
        <p:nvSpPr>
          <p:cNvPr id="3" name="Title 2"/>
          <p:cNvSpPr>
            <a:spLocks noGrp="1"/>
          </p:cNvSpPr>
          <p:nvPr>
            <p:ph type="title"/>
          </p:nvPr>
        </p:nvSpPr>
        <p:spPr>
          <a:xfrm>
            <a:off x="609600" y="1"/>
            <a:ext cx="10972800" cy="538716"/>
          </a:xfrm>
        </p:spPr>
        <p:txBody>
          <a:bodyPr/>
          <a:lstStyle/>
          <a:p>
            <a:endParaRPr lang="en-GB" dirty="0">
              <a:solidFill>
                <a:srgbClr val="0070C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651" y="1"/>
            <a:ext cx="5883349" cy="3926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651" y="3926959"/>
            <a:ext cx="5883349" cy="293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4215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2209800"/>
          </a:xfrm>
        </p:spPr>
        <p:txBody>
          <a:bodyPr/>
          <a:lstStyle/>
          <a:p>
            <a:pPr algn="l"/>
            <a:r>
              <a:rPr lang="en-GB" sz="3200" dirty="0">
                <a:solidFill>
                  <a:srgbClr val="002060"/>
                </a:solidFill>
              </a:rPr>
              <a:t>If instead of speed limits and policemen with speed </a:t>
            </a:r>
            <a:br>
              <a:rPr lang="en-GB" sz="3200" dirty="0">
                <a:solidFill>
                  <a:srgbClr val="002060"/>
                </a:solidFill>
              </a:rPr>
            </a:br>
            <a:r>
              <a:rPr lang="en-GB" sz="3200" dirty="0">
                <a:solidFill>
                  <a:srgbClr val="002060"/>
                </a:solidFill>
              </a:rPr>
              <a:t>cameras we relied on drivers self-reports of their speeding violations, might drivers speed more often?</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64164" y="1899685"/>
            <a:ext cx="5860472" cy="495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7351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410435"/>
            <a:ext cx="12192000" cy="5042901"/>
          </a:xfrm>
        </p:spPr>
        <p:txBody>
          <a:bodyPr/>
          <a:lstStyle/>
          <a:p>
            <a:pPr marL="0" indent="0">
              <a:buNone/>
            </a:pPr>
            <a:r>
              <a:rPr lang="en-GB" dirty="0">
                <a:solidFill>
                  <a:srgbClr val="002060"/>
                </a:solidFill>
              </a:rPr>
              <a:t>3 components to the regulations</a:t>
            </a:r>
          </a:p>
          <a:p>
            <a:r>
              <a:rPr lang="en-GB" b="1" dirty="0">
                <a:solidFill>
                  <a:srgbClr val="002060"/>
                </a:solidFill>
              </a:rPr>
              <a:t>An overarching rule set </a:t>
            </a:r>
            <a:r>
              <a:rPr lang="en-GB" dirty="0">
                <a:solidFill>
                  <a:srgbClr val="002060"/>
                </a:solidFill>
              </a:rPr>
              <a:t>that pilots must not fly with “such fatigue” as could endanger the safety of the flight (N.B. there is no quantitative definition of the level of “such fatigue” and no airline has ever been prosecuted for breach)</a:t>
            </a:r>
          </a:p>
          <a:p>
            <a:pPr marL="0" indent="0">
              <a:buNone/>
            </a:pPr>
            <a:r>
              <a:rPr lang="en-GB" dirty="0">
                <a:solidFill>
                  <a:srgbClr val="002060"/>
                </a:solidFill>
              </a:rPr>
              <a:t>	</a:t>
            </a:r>
          </a:p>
          <a:p>
            <a:r>
              <a:rPr lang="en-GB" dirty="0">
                <a:solidFill>
                  <a:srgbClr val="002060"/>
                </a:solidFill>
              </a:rPr>
              <a:t>A subordinate, so-called “</a:t>
            </a:r>
            <a:r>
              <a:rPr lang="en-GB" b="1" dirty="0">
                <a:solidFill>
                  <a:srgbClr val="002060"/>
                </a:solidFill>
              </a:rPr>
              <a:t>prescriptive rule</a:t>
            </a:r>
            <a:r>
              <a:rPr lang="en-GB" dirty="0">
                <a:solidFill>
                  <a:srgbClr val="002060"/>
                </a:solidFill>
              </a:rPr>
              <a:t>” set, a very complex esoteric rule set that describes quantitatively what is allowed. E.g. max 900 hrs per year. </a:t>
            </a:r>
          </a:p>
          <a:p>
            <a:pPr marL="0" indent="0">
              <a:buNone/>
            </a:pPr>
            <a:endParaRPr lang="en-GB" dirty="0">
              <a:solidFill>
                <a:srgbClr val="002060"/>
              </a:solidFill>
            </a:endParaRPr>
          </a:p>
          <a:p>
            <a:r>
              <a:rPr lang="en-GB" dirty="0">
                <a:solidFill>
                  <a:srgbClr val="002060"/>
                </a:solidFill>
              </a:rPr>
              <a:t>An </a:t>
            </a:r>
            <a:r>
              <a:rPr lang="en-GB" b="1" dirty="0">
                <a:solidFill>
                  <a:srgbClr val="002060"/>
                </a:solidFill>
              </a:rPr>
              <a:t>SMS</a:t>
            </a:r>
            <a:r>
              <a:rPr lang="en-GB" dirty="0">
                <a:solidFill>
                  <a:srgbClr val="002060"/>
                </a:solidFill>
              </a:rPr>
              <a:t> exemption from the prescriptive rule set</a:t>
            </a:r>
          </a:p>
          <a:p>
            <a:pPr marL="0" indent="0">
              <a:buNone/>
            </a:pPr>
            <a:endParaRPr lang="en-GB" dirty="0"/>
          </a:p>
        </p:txBody>
      </p:sp>
      <p:sp>
        <p:nvSpPr>
          <p:cNvPr id="3" name="Title 2"/>
          <p:cNvSpPr>
            <a:spLocks noGrp="1"/>
          </p:cNvSpPr>
          <p:nvPr>
            <p:ph type="title"/>
          </p:nvPr>
        </p:nvSpPr>
        <p:spPr/>
        <p:txBody>
          <a:bodyPr/>
          <a:lstStyle/>
          <a:p>
            <a:r>
              <a:rPr lang="en-GB" sz="4267" dirty="0">
                <a:solidFill>
                  <a:srgbClr val="002060"/>
                </a:solidFill>
              </a:rPr>
              <a:t>The control of pilots’ hours of duty</a:t>
            </a:r>
          </a:p>
        </p:txBody>
      </p:sp>
    </p:spTree>
    <p:extLst>
      <p:ext uri="{BB962C8B-B14F-4D97-AF65-F5344CB8AC3E}">
        <p14:creationId xmlns:p14="http://schemas.microsoft.com/office/powerpoint/2010/main" val="2258235059"/>
      </p:ext>
    </p:extLst>
  </p:cSld>
  <p:clrMapOvr>
    <a:masterClrMapping/>
  </p:clrMapOvr>
</p:sld>
</file>

<file path=ppt/theme/_rels/theme10.xml.rels><?xml version="1.0" encoding="UTF-8" standalone="yes"?>
<Relationships xmlns="http://schemas.openxmlformats.org/package/2006/relationships"><Relationship Id="rId1" Type="http://schemas.openxmlformats.org/officeDocument/2006/relationships/image" Target="../media/image4.png"/></Relationships>
</file>

<file path=ppt/theme/_rels/theme11.xml.rels><?xml version="1.0" encoding="UTF-8" standalone="yes"?>
<Relationships xmlns="http://schemas.openxmlformats.org/package/2006/relationships"><Relationship Id="rId1" Type="http://schemas.openxmlformats.org/officeDocument/2006/relationships/image" Target="../media/image4.png"/></Relationships>
</file>

<file path=ppt/theme/_rels/theme12.xml.rels><?xml version="1.0" encoding="UTF-8" standalone="yes"?>
<Relationships xmlns="http://schemas.openxmlformats.org/package/2006/relationships"><Relationship Id="rId1" Type="http://schemas.openxmlformats.org/officeDocument/2006/relationships/image" Target="../media/image4.png"/></Relationships>
</file>

<file path=ppt/theme/_rels/theme13.xml.rels><?xml version="1.0" encoding="UTF-8" standalone="yes"?>
<Relationships xmlns="http://schemas.openxmlformats.org/package/2006/relationships"><Relationship Id="rId1" Type="http://schemas.openxmlformats.org/officeDocument/2006/relationships/image" Target="../media/image4.png"/></Relationships>
</file>

<file path=ppt/theme/_rels/theme14.xml.rels><?xml version="1.0" encoding="UTF-8" standalone="yes"?>
<Relationships xmlns="http://schemas.openxmlformats.org/package/2006/relationships"><Relationship Id="rId1" Type="http://schemas.openxmlformats.org/officeDocument/2006/relationships/image" Target="../media/image4.png"/></Relationships>
</file>

<file path=ppt/theme/_rels/theme15.xml.rels><?xml version="1.0" encoding="UTF-8" standalone="yes"?>
<Relationships xmlns="http://schemas.openxmlformats.org/package/2006/relationships"><Relationship Id="rId1" Type="http://schemas.openxmlformats.org/officeDocument/2006/relationships/image" Target="../media/image4.png"/></Relationships>
</file>

<file path=ppt/theme/_rels/theme16.xml.rels><?xml version="1.0" encoding="UTF-8" standalone="yes"?>
<Relationships xmlns="http://schemas.openxmlformats.org/package/2006/relationships"><Relationship Id="rId1" Type="http://schemas.openxmlformats.org/officeDocument/2006/relationships/image" Target="../media/image4.png"/></Relationships>
</file>

<file path=ppt/theme/_rels/theme17.xml.rels><?xml version="1.0" encoding="UTF-8" standalone="yes"?>
<Relationships xmlns="http://schemas.openxmlformats.org/package/2006/relationships"><Relationship Id="rId1" Type="http://schemas.openxmlformats.org/officeDocument/2006/relationships/image" Target="../media/image4.png"/></Relationships>
</file>

<file path=ppt/theme/_rels/theme18.xml.rels><?xml version="1.0" encoding="UTF-8" standalone="yes"?>
<Relationships xmlns="http://schemas.openxmlformats.org/package/2006/relationships"><Relationship Id="rId1" Type="http://schemas.openxmlformats.org/officeDocument/2006/relationships/image" Target="../media/image4.png"/></Relationships>
</file>

<file path=ppt/theme/_rels/theme19.xml.rels><?xml version="1.0" encoding="UTF-8" standalone="yes"?>
<Relationships xmlns="http://schemas.openxmlformats.org/package/2006/relationships"><Relationship Id="rId1" Type="http://schemas.openxmlformats.org/officeDocument/2006/relationships/image" Target="../media/image4.png"/></Relationships>
</file>

<file path=ppt/theme/_rels/theme20.xml.rels><?xml version="1.0" encoding="UTF-8" standalone="yes"?>
<Relationships xmlns="http://schemas.openxmlformats.org/package/2006/relationships"><Relationship Id="rId1" Type="http://schemas.openxmlformats.org/officeDocument/2006/relationships/image" Target="../media/image4.png"/></Relationships>
</file>

<file path=ppt/theme/_rels/theme21.xml.rels><?xml version="1.0" encoding="UTF-8" standalone="yes"?>
<Relationships xmlns="http://schemas.openxmlformats.org/package/2006/relationships"><Relationship Id="rId1" Type="http://schemas.openxmlformats.org/officeDocument/2006/relationships/image" Target="../media/image4.png"/></Relationships>
</file>

<file path=ppt/theme/_rels/theme22.xml.rels><?xml version="1.0" encoding="UTF-8" standalone="yes"?>
<Relationships xmlns="http://schemas.openxmlformats.org/package/2006/relationships"><Relationship Id="rId1" Type="http://schemas.openxmlformats.org/officeDocument/2006/relationships/image" Target="../media/image4.png"/></Relationships>
</file>

<file path=ppt/theme/_rels/theme23.xml.rels><?xml version="1.0" encoding="UTF-8" standalone="yes"?>
<Relationships xmlns="http://schemas.openxmlformats.org/package/2006/relationships"><Relationship Id="rId1" Type="http://schemas.openxmlformats.org/officeDocument/2006/relationships/image" Target="../media/image4.png"/></Relationships>
</file>

<file path=ppt/theme/_rels/theme4.xml.rels><?xml version="1.0" encoding="UTF-8" standalone="yes"?>
<Relationships xmlns="http://schemas.openxmlformats.org/package/2006/relationships"><Relationship Id="rId1" Type="http://schemas.openxmlformats.org/officeDocument/2006/relationships/image" Target="../media/image4.png"/></Relationships>
</file>

<file path=ppt/theme/_rels/theme5.xml.rels><?xml version="1.0" encoding="UTF-8" standalone="yes"?>
<Relationships xmlns="http://schemas.openxmlformats.org/package/2006/relationships"><Relationship Id="rId1" Type="http://schemas.openxmlformats.org/officeDocument/2006/relationships/image" Target="../media/image4.png"/></Relationships>
</file>

<file path=ppt/theme/_rels/theme6.xml.rels><?xml version="1.0" encoding="UTF-8" standalone="yes"?>
<Relationships xmlns="http://schemas.openxmlformats.org/package/2006/relationships"><Relationship Id="rId1" Type="http://schemas.openxmlformats.org/officeDocument/2006/relationships/image" Target="../media/image4.png"/></Relationships>
</file>

<file path=ppt/theme/_rels/theme7.xml.rels><?xml version="1.0" encoding="UTF-8" standalone="yes"?>
<Relationships xmlns="http://schemas.openxmlformats.org/package/2006/relationships"><Relationship Id="rId1" Type="http://schemas.openxmlformats.org/officeDocument/2006/relationships/image" Target="../media/image4.png"/></Relationships>
</file>

<file path=ppt/theme/_rels/theme8.xml.rels><?xml version="1.0" encoding="UTF-8" standalone="yes"?>
<Relationships xmlns="http://schemas.openxmlformats.org/package/2006/relationships"><Relationship Id="rId1" Type="http://schemas.openxmlformats.org/officeDocument/2006/relationships/image" Target="../media/image4.png"/></Relationships>
</file>

<file path=ppt/theme/_rels/theme9.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ection_Chapter_Page_Text">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F4BD1093-3057-1F4E-8B1B-2DC53BD1AE02}"/>
    </a:ext>
  </a:extLst>
</a:theme>
</file>

<file path=ppt/theme/theme20.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Last Page">
  <a:themeElements>
    <a:clrScheme name="Custom 3">
      <a:dk1>
        <a:srgbClr val="444446"/>
      </a:dk1>
      <a:lt1>
        <a:srgbClr val="FFFFFF"/>
      </a:lt1>
      <a:dk2>
        <a:srgbClr val="5B5B5A"/>
      </a:dk2>
      <a:lt2>
        <a:srgbClr val="CFDC2B"/>
      </a:lt2>
      <a:accent1>
        <a:srgbClr val="149EAE"/>
      </a:accent1>
      <a:accent2>
        <a:srgbClr val="DE4C34"/>
      </a:accent2>
      <a:accent3>
        <a:srgbClr val="FFD931"/>
      </a:accent3>
      <a:accent4>
        <a:srgbClr val="5A9B8A"/>
      </a:accent4>
      <a:accent5>
        <a:srgbClr val="A5579C"/>
      </a:accent5>
      <a:accent6>
        <a:srgbClr val="375666"/>
      </a:accent6>
      <a:hlink>
        <a:srgbClr val="000000"/>
      </a:hlink>
      <a:folHlink>
        <a:srgbClr val="000000"/>
      </a:folHlink>
    </a:clrScheme>
    <a:fontScheme name="Office 2">
      <a:majorFont>
        <a:latin typeface="DinPro-medium"/>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DinPro-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andtable_template_Apr2016" id="{8A33486A-1F89-4D40-A118-BADA4979D64C}" vid="{DA318FDE-FE86-B94F-9713-87BD703E45DC}"/>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tretch>
            <a:fillRect/>
          </a:stretch>
        </a:blipFill>
      </a:spPr>
      <a:bodyPr/>
      <a:lstStyle>
        <a:defPPr>
          <a:defRPr>
            <a:noFill/>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775</TotalTime>
  <Words>474</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6</vt:i4>
      </vt:variant>
      <vt:variant>
        <vt:lpstr>Theme</vt:lpstr>
      </vt:variant>
      <vt:variant>
        <vt:i4>24</vt:i4>
      </vt:variant>
      <vt:variant>
        <vt:lpstr>Slide Titles</vt:lpstr>
      </vt:variant>
      <vt:variant>
        <vt:i4>11</vt:i4>
      </vt:variant>
    </vt:vector>
  </HeadingPairs>
  <TitlesOfParts>
    <vt:vector size="41" baseType="lpstr">
      <vt:lpstr>Arial</vt:lpstr>
      <vt:lpstr>Calibri</vt:lpstr>
      <vt:lpstr>DINPro-Light</vt:lpstr>
      <vt:lpstr>DINPro-Medium</vt:lpstr>
      <vt:lpstr>Medium</vt:lpstr>
      <vt:lpstr>Verdana</vt:lpstr>
      <vt:lpstr>Custom Design</vt:lpstr>
      <vt:lpstr>3_Section_Chapter_Page_Text</vt:lpstr>
      <vt:lpstr>6_Last Page</vt:lpstr>
      <vt:lpstr>1_Default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2_Office Theme</vt:lpstr>
      <vt:lpstr>PowerPoint Presentation</vt:lpstr>
      <vt:lpstr>PowerPoint Presentation</vt:lpstr>
      <vt:lpstr>Safety Management Systems (SMS)</vt:lpstr>
      <vt:lpstr>Advantages and disadvantages of the SMS approach</vt:lpstr>
      <vt:lpstr>Let us think about an  SMS approach to setting the speed limit/s for cars “a car shall not travel so fast so as to affect the safety of the car, its occupants and other road users”</vt:lpstr>
      <vt:lpstr>Let us say that the speed limit for these cars shall be the speed from which they can stop at within a given distance </vt:lpstr>
      <vt:lpstr>PowerPoint Presentation</vt:lpstr>
      <vt:lpstr>If instead of speed limits and policemen with speed  cameras we relied on drivers self-reports of their speeding violations, might drivers speed more often?</vt:lpstr>
      <vt:lpstr>The control of pilots’ hours of duty</vt:lpstr>
      <vt:lpstr>Modelling pilot rosters  Karolinska Sleepiness Scale; 1= Extremely Alert…7 = Sleepy, 8 = Sleepy, some effort to keep awake, 9 = Extremely Sleepy, fighting sleep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Campsall</dc:creator>
  <cp:lastModifiedBy>Dan Campsall</cp:lastModifiedBy>
  <cp:revision>31</cp:revision>
  <dcterms:created xsi:type="dcterms:W3CDTF">2017-03-07T17:47:48Z</dcterms:created>
  <dcterms:modified xsi:type="dcterms:W3CDTF">2017-03-23T07:22:09Z</dcterms:modified>
</cp:coreProperties>
</file>