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27"/>
  </p:notes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A9BD2F-807B-44A4-A582-4FF719751AE6}">
          <p14:sldIdLst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7F"/>
    <a:srgbClr val="1B8DCC"/>
    <a:srgbClr val="1A325E"/>
    <a:srgbClr val="034669"/>
    <a:srgbClr val="70AD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1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2305393749813"/>
          <c:y val="8.5470256399701933E-2"/>
          <c:w val="0.72905894519131331"/>
          <c:h val="0.859322033898305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4000">
                  <a:srgbClr val="C03300"/>
                </a:gs>
                <a:gs pos="5000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val="800000"/>
                </a:gs>
              </a:gsLst>
              <a:lin ang="5400000" scaled="1"/>
            </a:gradFill>
            <a:ln w="322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000">
                    <a:srgbClr val="C03300"/>
                  </a:gs>
                  <a:gs pos="5000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100000">
                    <a:srgbClr val="800000"/>
                  </a:gs>
                </a:gsLst>
                <a:lin ang="5400000" scaled="1"/>
              </a:gradFill>
              <a:ln w="322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3CF-491F-B252-1B827F922C03}"/>
              </c:ext>
            </c:extLst>
          </c:dPt>
          <c:cat>
            <c:strRef>
              <c:f>Sheet1!$B$1:$D$1</c:f>
              <c:strCache>
                <c:ptCount val="3"/>
                <c:pt idx="0">
                  <c:v>Attitudes behaviours and values</c:v>
                </c:pt>
                <c:pt idx="1">
                  <c:v>Systems &amp; Procedures</c:v>
                </c:pt>
                <c:pt idx="2">
                  <c:v>Hardware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F-491F-B252-1B827F922C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</a:gradFill>
            <a:ln w="3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Attitudes behaviours and values</c:v>
                </c:pt>
                <c:pt idx="1">
                  <c:v>Systems &amp; Procedures</c:v>
                </c:pt>
                <c:pt idx="2">
                  <c:v>Hardware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16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CF-491F-B252-1B827F922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960000"/>
        <c:axId val="448962744"/>
      </c:barChart>
      <c:catAx>
        <c:axId val="448960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448962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962744"/>
        <c:scaling>
          <c:orientation val="minMax"/>
        </c:scaling>
        <c:delete val="0"/>
        <c:axPos val="b"/>
        <c:majorGridlines>
          <c:spPr>
            <a:ln w="8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en-US"/>
          </a:p>
        </c:txPr>
        <c:crossAx val="4489600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2305393749813"/>
          <c:y val="8.5470256399701933E-2"/>
          <c:w val="0.72905894519131331"/>
          <c:h val="0.859322033898305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4000">
                  <a:srgbClr val="C03300"/>
                </a:gs>
                <a:gs pos="5000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val="800000"/>
                </a:gs>
              </a:gsLst>
              <a:lin ang="5400000" scaled="1"/>
            </a:gradFill>
            <a:ln w="322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000">
                    <a:srgbClr val="C03300"/>
                  </a:gs>
                  <a:gs pos="5000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100000">
                    <a:srgbClr val="800000"/>
                  </a:gs>
                </a:gsLst>
                <a:lin ang="5400000" scaled="1"/>
              </a:gradFill>
              <a:ln w="322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CDA-4560-BA89-BCAE433244E4}"/>
              </c:ext>
            </c:extLst>
          </c:dPt>
          <c:cat>
            <c:strRef>
              <c:f>Sheet1!$B$1:$D$1</c:f>
              <c:strCache>
                <c:ptCount val="3"/>
                <c:pt idx="0">
                  <c:v>Attitudes behaviours and values</c:v>
                </c:pt>
                <c:pt idx="1">
                  <c:v>Systems &amp; Procedures</c:v>
                </c:pt>
                <c:pt idx="2">
                  <c:v>Hardware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A-4560-BA89-BCAE433244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0">
                  <a:schemeClr val="tx1"/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</a:gradFill>
            <a:ln w="32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Attitudes behaviours and values</c:v>
                </c:pt>
                <c:pt idx="1">
                  <c:v>Systems &amp; Procedures</c:v>
                </c:pt>
                <c:pt idx="2">
                  <c:v>Hardware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16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DA-4560-BA89-BCAE43324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083384"/>
        <c:axId val="449084168"/>
      </c:barChart>
      <c:catAx>
        <c:axId val="449083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449084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9084168"/>
        <c:scaling>
          <c:orientation val="minMax"/>
        </c:scaling>
        <c:delete val="0"/>
        <c:axPos val="b"/>
        <c:majorGridlines>
          <c:spPr>
            <a:ln w="8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en-US"/>
          </a:p>
        </c:txPr>
        <c:crossAx val="4490833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D49B-C115-46FC-B4D3-EDA39ED52A71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2FB-8573-4967-B455-B404A055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9" y="326455"/>
            <a:ext cx="1913404" cy="3970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086100"/>
            <a:ext cx="12192000" cy="377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73" tIns="45136" rIns="90273" bIns="4513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141" y="1566953"/>
            <a:ext cx="11452859" cy="1044635"/>
          </a:xfrm>
        </p:spPr>
        <p:txBody>
          <a:bodyPr>
            <a:normAutofit/>
          </a:bodyPr>
          <a:lstStyle>
            <a:lvl1pPr>
              <a:defRPr sz="290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– Arial 32pt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0163908" y="-4747717"/>
            <a:ext cx="5620571" cy="17526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2"/>
                </a:solidFill>
              </a:defRPr>
            </a:lvl1pPr>
            <a:lvl2pPr marL="451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– Calibri 24pt</a:t>
            </a:r>
            <a:endParaRPr lang="en-US" dirty="0"/>
          </a:p>
        </p:txBody>
      </p:sp>
      <p:pic>
        <p:nvPicPr>
          <p:cNvPr id="6" name="Picture 5" descr="CIHT Title Graphi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1816"/>
            <a:ext cx="12192000" cy="356618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8801" y="2611339"/>
            <a:ext cx="11453201" cy="829179"/>
          </a:xfrm>
        </p:spPr>
        <p:txBody>
          <a:bodyPr>
            <a:normAutofit/>
          </a:bodyPr>
          <a:lstStyle>
            <a:lvl1pPr>
              <a:defRPr sz="1451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91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9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02784" y="260351"/>
            <a:ext cx="10081683" cy="5865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" y="6282329"/>
            <a:ext cx="1220574" cy="253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140" y="248478"/>
            <a:ext cx="10717552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Click to edit – Arial 32pt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1762823"/>
            <a:ext cx="10717552" cy="4148161"/>
          </a:xfrm>
          <a:prstGeom prst="rect">
            <a:avLst/>
          </a:prstGeom>
        </p:spPr>
        <p:txBody>
          <a:bodyPr vert="horz" lIns="0" tIns="0" rIns="0" bIns="0" numCol="1" spcCol="156773" rtlCol="0">
            <a:normAutofit/>
          </a:bodyPr>
          <a:lstStyle/>
          <a:p>
            <a:pPr lvl="0"/>
            <a:r>
              <a:rPr lang="en-GB" dirty="0"/>
              <a:t>Click to edit – Arial 20pt</a:t>
            </a:r>
          </a:p>
          <a:p>
            <a:pPr lvl="1"/>
            <a:r>
              <a:rPr lang="en-GB" dirty="0"/>
              <a:t>Second level – Arial 20pt</a:t>
            </a:r>
          </a:p>
          <a:p>
            <a:pPr lvl="2"/>
            <a:r>
              <a:rPr lang="en-GB" dirty="0"/>
              <a:t>Third level – Arial 20pt</a:t>
            </a:r>
          </a:p>
          <a:p>
            <a:pPr lvl="3"/>
            <a:r>
              <a:rPr lang="en-GB" dirty="0"/>
              <a:t>Fourth level – Arial 20pt</a:t>
            </a:r>
          </a:p>
          <a:p>
            <a:pPr lvl="4"/>
            <a:r>
              <a:rPr lang="en-GB" dirty="0"/>
              <a:t>Fifth level – Arial 20pt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46603" y="6284131"/>
            <a:ext cx="6867769" cy="50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79" dirty="0">
                <a:solidFill>
                  <a:srgbClr val="003087"/>
                </a:solidFill>
                <a:latin typeface="Arial"/>
              </a:rPr>
              <a:t>| </a:t>
            </a:r>
            <a:fld id="{F9FCA0A6-B780-594B-BF3F-E53155A0D7C0}" type="slidenum">
              <a:rPr lang="en-US" sz="1179" smtClean="0">
                <a:solidFill>
                  <a:srgbClr val="003087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79" dirty="0">
              <a:solidFill>
                <a:srgbClr val="003087"/>
              </a:solidFill>
              <a:latin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9140" y="6179486"/>
            <a:ext cx="10717552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marL="0" indent="0" algn="l" defTabSz="451351" rtl="0" eaLnBrk="1" latinLnBrk="0" hangingPunct="1">
        <a:spcBef>
          <a:spcPct val="0"/>
        </a:spcBef>
        <a:buNone/>
        <a:defRPr sz="2903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0" indent="0" algn="l" defTabSz="451351" rtl="0" eaLnBrk="1" latinLnBrk="0" hangingPunct="1">
        <a:spcBef>
          <a:spcPts val="592"/>
        </a:spcBef>
        <a:spcAft>
          <a:spcPts val="592"/>
        </a:spcAft>
        <a:buClr>
          <a:schemeClr val="accent1"/>
        </a:buClr>
        <a:buFont typeface="Lucida Grande"/>
        <a:buNone/>
        <a:defRPr sz="1815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328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526578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accent1"/>
        </a:buClr>
        <a:buSzPct val="100000"/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802403" indent="-275826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065692" indent="-263288" algn="l" defTabSz="451351" rtl="0" eaLnBrk="1" latinLnBrk="0" hangingPunct="1">
        <a:spcBef>
          <a:spcPts val="0"/>
        </a:spcBef>
        <a:spcAft>
          <a:spcPts val="592"/>
        </a:spcAft>
        <a:buClr>
          <a:schemeClr val="tx2"/>
        </a:buClr>
        <a:buFont typeface="Lucida Grande"/>
        <a:buChar char="·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482434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3787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138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6491" indent="-225677" algn="l" defTabSz="451351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45135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90270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354055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05407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56758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708111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59462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610814" algn="l" defTabSz="451351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7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00013"/>
            <a:ext cx="109728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5817371"/>
            <a:ext cx="3198912" cy="839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112107"/>
            <a:ext cx="121930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CC9900"/>
        </a:buClr>
        <a:buBlip>
          <a:blip r:embed="rId8"/>
        </a:buBlip>
        <a:defRPr sz="2400" b="1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6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Blip>
          <a:blip r:embed="rId8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Culture in Industry</a:t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24pt Subtitle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9010" y="2611371"/>
            <a:ext cx="11452751" cy="390031"/>
          </a:xfrm>
        </p:spPr>
        <p:txBody>
          <a:bodyPr>
            <a:normAutofit/>
          </a:bodyPr>
          <a:lstStyle/>
          <a:p>
            <a:r>
              <a:rPr lang="en-US" sz="2000" dirty="0"/>
              <a:t>Saul Jeavons – The Transafe Network</a:t>
            </a:r>
          </a:p>
        </p:txBody>
      </p:sp>
    </p:spTree>
    <p:extLst>
      <p:ext uri="{BB962C8B-B14F-4D97-AF65-F5344CB8AC3E}">
        <p14:creationId xmlns:p14="http://schemas.microsoft.com/office/powerpoint/2010/main" val="39376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20" y="-1249738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12920364" cy="86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" y="-315417"/>
            <a:ext cx="12188485" cy="8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-99392"/>
            <a:ext cx="12313368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621957"/>
            <a:ext cx="12192000" cy="8479957"/>
            <a:chOff x="0" y="-1621957"/>
            <a:chExt cx="12192000" cy="84799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621957"/>
              <a:ext cx="12192000" cy="847995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536160" y="2564904"/>
              <a:ext cx="288032" cy="3600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5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2798"/>
            <a:ext cx="12192000" cy="86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2635"/>
            <a:ext cx="12192000" cy="91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81" y="15326"/>
            <a:ext cx="12239962" cy="79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22" y="-14696"/>
            <a:ext cx="12216521" cy="79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12215394" cy="91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8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15529" cy="9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9775">
            <a:off x="4496912" y="-420123"/>
            <a:ext cx="51167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776629"/>
            <a:ext cx="4572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26" y="-891480"/>
            <a:ext cx="12230326" cy="91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723" y="908720"/>
            <a:ext cx="116406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commitment to safety should not be a priority, but a value that shapes decision making all the time, at every level.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Tillerson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R., 2010)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saul.jeavons@transafenetwork.com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0207 112 7036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063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2818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332656"/>
            <a:ext cx="6208935" cy="623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21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919">
            <a:off x="2916287" y="184272"/>
            <a:ext cx="5610225" cy="795337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3068960"/>
            <a:ext cx="5300464" cy="267160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9772">
            <a:off x="6213908" y="343083"/>
            <a:ext cx="5044615" cy="708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49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/>
          <a:lstStyle/>
          <a:p>
            <a:r>
              <a:rPr lang="en-GB" dirty="0"/>
              <a:t>Encouraging Good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 </a:t>
            </a:r>
            <a:r>
              <a:rPr lang="en-GB" sz="3600" dirty="0" err="1"/>
              <a:t>NCAP</a:t>
            </a:r>
            <a:r>
              <a:rPr lang="en-GB" sz="3600" dirty="0"/>
              <a:t> scores</a:t>
            </a:r>
          </a:p>
          <a:p>
            <a:r>
              <a:rPr lang="en-GB" sz="3600" dirty="0"/>
              <a:t> ADAS – Advanced Driver </a:t>
            </a:r>
            <a:br>
              <a:rPr lang="en-GB" sz="3600" dirty="0"/>
            </a:br>
            <a:r>
              <a:rPr lang="en-GB" sz="3600" dirty="0"/>
              <a:t> Assistance Systems</a:t>
            </a:r>
          </a:p>
          <a:p>
            <a:r>
              <a:rPr lang="en-GB" sz="3600" dirty="0"/>
              <a:t> Company Specification</a:t>
            </a:r>
          </a:p>
          <a:p>
            <a:r>
              <a:rPr lang="en-GB" sz="3600" dirty="0"/>
              <a:t> Recommended Specification</a:t>
            </a:r>
          </a:p>
          <a:p>
            <a:r>
              <a:rPr lang="en-GB" sz="3600" dirty="0"/>
              <a:t> Promote safer vehicles</a:t>
            </a:r>
          </a:p>
        </p:txBody>
      </p:sp>
    </p:spTree>
    <p:extLst>
      <p:ext uri="{BB962C8B-B14F-4D97-AF65-F5344CB8AC3E}">
        <p14:creationId xmlns:p14="http://schemas.microsoft.com/office/powerpoint/2010/main" val="355593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0" y="-1270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40704" y="-243408"/>
            <a:ext cx="1324947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919536" y="253015"/>
            <a:ext cx="8047775" cy="6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Root Causes vs 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Actions Generated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/>
          </p:nvPr>
        </p:nvGraphicFramePr>
        <p:xfrm>
          <a:off x="119335" y="692696"/>
          <a:ext cx="11319472" cy="515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1489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40704" y="-243408"/>
            <a:ext cx="1324947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919536" y="253015"/>
            <a:ext cx="8047775" cy="6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Root Causes vs 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Actions Generated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119335" y="692696"/>
          <a:ext cx="11319472" cy="515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65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IHT ppt">
  <a:themeElements>
    <a:clrScheme name="CIHT">
      <a:dk1>
        <a:srgbClr val="000000"/>
      </a:dk1>
      <a:lt1>
        <a:sysClr val="window" lastClr="FFFFFF"/>
      </a:lt1>
      <a:dk2>
        <a:srgbClr val="009CA6"/>
      </a:dk2>
      <a:lt2>
        <a:srgbClr val="FFFFFF"/>
      </a:lt2>
      <a:accent1>
        <a:srgbClr val="003087"/>
      </a:accent1>
      <a:accent2>
        <a:srgbClr val="009CA6"/>
      </a:accent2>
      <a:accent3>
        <a:srgbClr val="84329B"/>
      </a:accent3>
      <a:accent4>
        <a:srgbClr val="E03E52"/>
      </a:accent4>
      <a:accent5>
        <a:srgbClr val="ED8B00"/>
      </a:accent5>
      <a:accent6>
        <a:srgbClr val="8C8279"/>
      </a:accent6>
      <a:hlink>
        <a:srgbClr val="003087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HT ppt" id="{2724EF00-62D0-413B-BC27-BE1D5C342D8D}" vid="{CB47DC81-8ACA-4A70-B6C0-2E9A85C22DB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76</Words>
  <Application>Microsoft Office PowerPoint</Application>
  <PresentationFormat>Widescreen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Grande</vt:lpstr>
      <vt:lpstr>CIHT ppt</vt:lpstr>
      <vt:lpstr>blank</vt:lpstr>
      <vt:lpstr>Safety Culture in Industry </vt:lpstr>
      <vt:lpstr>PowerPoint Presentation</vt:lpstr>
      <vt:lpstr>PowerPoint Presentation</vt:lpstr>
      <vt:lpstr>PowerPoint Presentation</vt:lpstr>
      <vt:lpstr>PowerPoint Presentation</vt:lpstr>
      <vt:lpstr>Encouraging Good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Campsall</dc:creator>
  <cp:lastModifiedBy>Dan Campsall</cp:lastModifiedBy>
  <cp:revision>23</cp:revision>
  <dcterms:created xsi:type="dcterms:W3CDTF">2017-03-07T17:47:48Z</dcterms:created>
  <dcterms:modified xsi:type="dcterms:W3CDTF">2017-03-23T20:48:40Z</dcterms:modified>
</cp:coreProperties>
</file>