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1" r:id="rId2"/>
  </p:sldMasterIdLst>
  <p:notesMasterIdLst>
    <p:notesMasterId r:id="rId19"/>
  </p:notesMasterIdLst>
  <p:sldIdLst>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0A9BD2F-807B-44A4-A582-4FF719751AE6}">
          <p14:sldIdLst>
            <p14:sldId id="327"/>
            <p14:sldId id="328"/>
            <p14:sldId id="329"/>
            <p14:sldId id="330"/>
            <p14:sldId id="331"/>
            <p14:sldId id="332"/>
            <p14:sldId id="333"/>
            <p14:sldId id="334"/>
            <p14:sldId id="335"/>
            <p14:sldId id="336"/>
            <p14:sldId id="337"/>
            <p14:sldId id="338"/>
            <p14:sldId id="339"/>
            <p14:sldId id="340"/>
            <p14:sldId id="341"/>
            <p14:sldId id="34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D7F"/>
    <a:srgbClr val="1B8DCC"/>
    <a:srgbClr val="1A325E"/>
    <a:srgbClr val="034669"/>
    <a:srgbClr val="70AD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102" d="100"/>
          <a:sy n="102" d="100"/>
        </p:scale>
        <p:origin x="72" y="108"/>
      </p:cViewPr>
      <p:guideLst>
        <p:guide orient="horz" pos="2160"/>
        <p:guide pos="3840"/>
      </p:guideLst>
    </p:cSldViewPr>
  </p:slideViewPr>
  <p:notesTextViewPr>
    <p:cViewPr>
      <p:scale>
        <a:sx n="1" d="1"/>
        <a:sy n="1" d="1"/>
      </p:scale>
      <p:origin x="0" y="0"/>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FD49B-C115-46FC-B4D3-EDA39ED52A71}" type="datetimeFigureOut">
              <a:rPr lang="en-GB" smtClean="0"/>
              <a:t>23/03/2017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352FB-8573-4967-B455-B404A0554E4C}" type="slidenum">
              <a:rPr lang="en-GB" smtClean="0"/>
              <a:t>‹#›</a:t>
            </a:fld>
            <a:endParaRPr lang="en-GB"/>
          </a:p>
        </p:txBody>
      </p:sp>
    </p:spTree>
    <p:extLst>
      <p:ext uri="{BB962C8B-B14F-4D97-AF65-F5344CB8AC3E}">
        <p14:creationId xmlns:p14="http://schemas.microsoft.com/office/powerpoint/2010/main" val="137976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Objective is to be deliberately provocative and if I</a:t>
            </a:r>
            <a:r>
              <a:rPr lang="en-GB" baseline="0" dirty="0"/>
              <a:t> achieve what I want them I hope to have convinced you all that: </a:t>
            </a:r>
          </a:p>
          <a:p>
            <a:endParaRPr lang="en-GB" baseline="0" dirty="0"/>
          </a:p>
          <a:p>
            <a:r>
              <a:rPr lang="en-GB" baseline="0" dirty="0"/>
              <a:t>It is not all doom and gloom in highways, there is a lot of good work, patches of great culture and operational performance, innovation and pride in delivery</a:t>
            </a:r>
          </a:p>
          <a:p>
            <a:r>
              <a:rPr lang="en-GB" baseline="0" dirty="0"/>
              <a:t>There is a lot that can be learnt from other industries, </a:t>
            </a:r>
            <a:r>
              <a:rPr lang="en-GB" baseline="0" dirty="0" err="1"/>
              <a:t>prev</a:t>
            </a:r>
            <a:r>
              <a:rPr lang="en-GB" baseline="0" dirty="0"/>
              <a:t> speakers have raised this already.</a:t>
            </a:r>
          </a:p>
          <a:p>
            <a:endParaRPr lang="en-GB" baseline="0" dirty="0"/>
          </a:p>
          <a:p>
            <a:r>
              <a:rPr lang="en-GB" baseline="0" dirty="0"/>
              <a:t>What I want to do is share some of the points learned within mainline and underground rail administrations over the last however many years.  I have picked the points that as an outsider, </a:t>
            </a:r>
            <a:r>
              <a:rPr lang="en-GB" baseline="0" dirty="0" err="1"/>
              <a:t>worknig</a:t>
            </a:r>
            <a:r>
              <a:rPr lang="en-GB" baseline="0" dirty="0"/>
              <a:t> in consultancy that we have seen drive the concerns, expenditure and action they have taken to improve the way they manage the performance of the people and the efforts to drive up behaviour. </a:t>
            </a:r>
          </a:p>
          <a:p>
            <a:endParaRPr lang="en-GB" baseline="0" dirty="0"/>
          </a:p>
          <a:p>
            <a:r>
              <a:rPr lang="en-GB" baseline="0" dirty="0"/>
              <a:t>From my POV rail provides perhaps the closest operating context to highways.  The resource pool is shared, many of the companies in the supply chain are the same and the context within which work takes place (and I mean that broadly) is the closest fit. </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40DFA-B482-4AD0-A536-856EB395CE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228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40DFA-B482-4AD0-A536-856EB395CE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25647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40DFA-B482-4AD0-A536-856EB395CE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61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Key difference we see….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MESSAGE 1.  In highways at the moment we define our safety culture  by what people do…we look at bad behaviours and we focus on what we can do to change the attitudes and beliefs that are driving behaviour.  We focus on the direct influences that will change the behaviour of the individual.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MESSAGE 2.  In rail they are moving to a place where they can systematically design in the right behaviours, eliminate the potential for unsafe behaviours before they are even required, setting up working conditions plant and processes where people can succeed, despite the challenges they face.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40DFA-B482-4AD0-A536-856EB395CE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9714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Corporate manslaughter</a:t>
            </a:r>
            <a:r>
              <a:rPr lang="en-GB" baseline="0" dirty="0"/>
              <a:t> charges, significant fines, largescale media attention, even for events where fewer fatalities involved. </a:t>
            </a:r>
            <a:endParaRPr lang="en-GB" dirty="0"/>
          </a:p>
          <a:p>
            <a:endParaRPr lang="en-GB" dirty="0"/>
          </a:p>
          <a:p>
            <a:r>
              <a:rPr lang="en-GB" dirty="0"/>
              <a:t>Following Cullen reports</a:t>
            </a:r>
            <a:r>
              <a:rPr lang="en-GB" baseline="0" dirty="0"/>
              <a:t> into Ladbroke Grove he said that the factors driving the performance of your people are not well understood by you and not well managed. </a:t>
            </a:r>
          </a:p>
          <a:p>
            <a:endParaRPr lang="en-GB" baseline="0" dirty="0"/>
          </a:p>
          <a:p>
            <a:r>
              <a:rPr lang="en-GB" baseline="0" dirty="0"/>
              <a:t>We haven’t had the same challenges and within highways the challenges are very different…but it has driven significant expenditure and investment in safety and safety culture through both Network Rail and London underground</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40DFA-B482-4AD0-A536-856EB395CE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5842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Driving reporting</a:t>
            </a:r>
            <a:r>
              <a:rPr lang="en-GB" baseline="0" dirty="0"/>
              <a:t> of events through fair culture approach, </a:t>
            </a:r>
            <a:r>
              <a:rPr lang="en-GB" baseline="0" dirty="0" err="1"/>
              <a:t>independant</a:t>
            </a:r>
            <a:r>
              <a:rPr lang="en-GB" baseline="0" dirty="0"/>
              <a:t> close call reporting/CIRAS.</a:t>
            </a:r>
          </a:p>
          <a:p>
            <a:endParaRPr lang="en-GB" baseline="0" dirty="0"/>
          </a:p>
          <a:p>
            <a:r>
              <a:rPr lang="en-GB" baseline="0" dirty="0"/>
              <a:t>When events have happened they have looked for multiple causal factors, full range of incident and introduced </a:t>
            </a:r>
            <a:r>
              <a:rPr lang="en-GB" baseline="0" dirty="0" err="1"/>
              <a:t>classificaiton</a:t>
            </a:r>
            <a:r>
              <a:rPr lang="en-GB" baseline="0" dirty="0"/>
              <a:t> system to really systematically understand contributions to behaviour</a:t>
            </a:r>
          </a:p>
          <a:p>
            <a:endParaRPr lang="en-GB" baseline="0" dirty="0"/>
          </a:p>
          <a:p>
            <a:r>
              <a:rPr lang="en-GB" baseline="0" dirty="0"/>
              <a:t>Public – hasn’t changed much  -  rates of suicide, trespass and suspected suicide have remained comparable.</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40DFA-B482-4AD0-A536-856EB395CE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4244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management function representing interests of supply</a:t>
            </a:r>
            <a:r>
              <a:rPr lang="en-GB" baseline="0" dirty="0"/>
              <a:t> chain </a:t>
            </a:r>
            <a:r>
              <a:rPr lang="en-GB" dirty="0"/>
              <a:t>wide objectives.  </a:t>
            </a:r>
          </a:p>
          <a:p>
            <a:r>
              <a:rPr lang="en-GB" dirty="0"/>
              <a:t>Co-ordinated </a:t>
            </a:r>
            <a:r>
              <a:rPr lang="en-GB" dirty="0" err="1"/>
              <a:t>workstreams</a:t>
            </a:r>
            <a:r>
              <a:rPr lang="en-GB" dirty="0"/>
              <a:t> and formal inclusion of a range of stakeholders. </a:t>
            </a:r>
          </a:p>
          <a:p>
            <a:r>
              <a:rPr lang="en-GB" dirty="0"/>
              <a:t>Channel for briefing of new</a:t>
            </a:r>
            <a:r>
              <a:rPr lang="en-GB" baseline="0" dirty="0"/>
              <a:t> research</a:t>
            </a:r>
          </a:p>
          <a:p>
            <a:r>
              <a:rPr lang="en-GB" baseline="0" dirty="0"/>
              <a:t>Growing competence in research community</a:t>
            </a:r>
          </a:p>
          <a:p>
            <a:r>
              <a:rPr lang="en-GB" baseline="0" dirty="0"/>
              <a:t>Focus on quality, </a:t>
            </a:r>
            <a:r>
              <a:rPr lang="en-GB" baseline="0" dirty="0" err="1"/>
              <a:t>Prog</a:t>
            </a:r>
            <a:r>
              <a:rPr lang="en-GB" baseline="0" dirty="0"/>
              <a:t> Managed research</a:t>
            </a:r>
          </a:p>
          <a:p>
            <a:r>
              <a:rPr lang="en-GB" baseline="0" dirty="0"/>
              <a:t>Focus on outputs which solve difficult challenges requiring research, but provide practical outputs and immediate value.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40DFA-B482-4AD0-A536-856EB395CE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148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Network rail have teams</a:t>
            </a:r>
            <a:r>
              <a:rPr lang="en-GB" baseline="0" dirty="0"/>
              <a:t> with chartered HF and ergonomics professionals who sole remit it is to develop the research cannon around human performance, asking the right questions within</a:t>
            </a:r>
          </a:p>
          <a:p>
            <a:endParaRPr lang="en-GB" baseline="0" dirty="0"/>
          </a:p>
          <a:p>
            <a:r>
              <a:rPr lang="en-GB" baseline="0" dirty="0"/>
              <a:t>Both organisations follow a systems engineering approach to getting the right behavioural outcomes.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40DFA-B482-4AD0-A536-856EB395CE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3088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Network rail have teams</a:t>
            </a:r>
            <a:r>
              <a:rPr lang="en-GB" baseline="0" dirty="0"/>
              <a:t> with chartered HF and ergonomics professionals who sole remit it is to develop the research cannon around human performance, asking the right questions within</a:t>
            </a:r>
          </a:p>
          <a:p>
            <a:endParaRPr lang="en-GB" baseline="0" dirty="0"/>
          </a:p>
          <a:p>
            <a:r>
              <a:rPr lang="en-GB" baseline="0" dirty="0"/>
              <a:t>Both organisations follow a systems engineering approach to getting the right behavioural outcomes.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40DFA-B482-4AD0-A536-856EB395CE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25912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all tools that can be used to ensure the right behavioural outcomes.   Where weaknesses in human</a:t>
            </a:r>
            <a:r>
              <a:rPr lang="en-GB" baseline="0" dirty="0"/>
              <a:t> performance have been spotted previously or significant concerns</a:t>
            </a:r>
            <a:endParaRPr lang="en-GB" dirty="0"/>
          </a:p>
          <a:p>
            <a:endParaRPr lang="en-GB" dirty="0"/>
          </a:p>
          <a:p>
            <a:r>
              <a:rPr lang="en-GB" dirty="0"/>
              <a:t>Standardise, share BP, turning research into solutions, accessible by/for all. </a:t>
            </a:r>
          </a:p>
          <a:p>
            <a:r>
              <a:rPr lang="en-GB" dirty="0"/>
              <a:t>Provide tools to drive evidence-based, consistent decision making around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40DFA-B482-4AD0-A536-856EB395CE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648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O NOT USE_Title_Used with manual slide">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a:ea typeface="+mn-ea"/>
                <a:cs typeface="+mn-cs"/>
              </a:rPr>
              <a:t>“Insert” then choose “Picture” – select your picture.</a:t>
            </a:r>
            <a:br>
              <a:rPr kumimoji="0" lang="en-GB" sz="2400" b="0" i="0" u="none" strike="noStrike" kern="1200" cap="none" spc="0" normalizeH="0" baseline="0" noProof="0" dirty="0">
                <a:ln>
                  <a:noFill/>
                </a:ln>
                <a:solidFill>
                  <a:prstClr val="white"/>
                </a:solidFill>
                <a:effectLst/>
                <a:uLnTx/>
                <a:uFillTx/>
                <a:latin typeface="Arial"/>
                <a:ea typeface="+mn-ea"/>
                <a:cs typeface="+mn-cs"/>
              </a:rPr>
            </a:br>
            <a:r>
              <a:rPr kumimoji="0" lang="en-GB" sz="2400" b="0" i="0" u="none" strike="noStrike" kern="1200" cap="none" spc="0" normalizeH="0" baseline="0" noProof="0" dirty="0">
                <a:ln>
                  <a:noFill/>
                </a:ln>
                <a:solidFill>
                  <a:prstClr val="white"/>
                </a:solidFill>
                <a:effectLst/>
                <a:uLnTx/>
                <a:uFillTx/>
                <a:latin typeface="Arial"/>
                <a:ea typeface="+mn-ea"/>
                <a:cs typeface="+mn-cs"/>
              </a:rPr>
              <a:t>Right click your picture and “Send to back”.</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userDrawn="1">
            <p:ph type="ctrTitle" hasCustomPrompt="1"/>
          </p:nvPr>
        </p:nvSpPr>
        <p:spPr bwMode="white">
          <a:xfrm>
            <a:off x="313267" y="235225"/>
            <a:ext cx="11564092" cy="956489"/>
          </a:xfrm>
        </p:spPr>
        <p:txBody>
          <a:bodyPr lIns="0" tIns="0" rIns="0" bIns="0" anchor="b"/>
          <a:lstStyle>
            <a:lvl1pPr marL="0" algn="l" defTabSz="1219170" rtl="0" eaLnBrk="1" fontAlgn="base" latinLnBrk="0" hangingPunct="1">
              <a:lnSpc>
                <a:spcPct val="90000"/>
              </a:lnSpc>
              <a:spcBef>
                <a:spcPct val="0"/>
              </a:spcBef>
              <a:spcAft>
                <a:spcPct val="0"/>
              </a:spcAft>
              <a:defRPr lang="en-GB" sz="5333" kern="1200" dirty="0">
                <a:solidFill>
                  <a:schemeClr val="bg1"/>
                </a:solidFill>
                <a:latin typeface="+mj-lt"/>
                <a:ea typeface="+mn-ea"/>
                <a:cs typeface="+mn-cs"/>
              </a:defRPr>
            </a:lvl1pPr>
          </a:lstStyle>
          <a:p>
            <a:r>
              <a:rPr lang="en-US" dirty="0"/>
              <a:t>Cover title</a:t>
            </a:r>
            <a:endParaRPr lang="en-GB" dirty="0"/>
          </a:p>
        </p:txBody>
      </p:sp>
      <p:sp>
        <p:nvSpPr>
          <p:cNvPr id="3" name="Subtitle 2"/>
          <p:cNvSpPr>
            <a:spLocks noGrp="1"/>
          </p:cNvSpPr>
          <p:nvPr userDrawn="1">
            <p:ph type="subTitle" idx="1" hasCustomPrompt="1"/>
          </p:nvPr>
        </p:nvSpPr>
        <p:spPr bwMode="white">
          <a:xfrm>
            <a:off x="313267" y="1222211"/>
            <a:ext cx="11564091" cy="661680"/>
          </a:xfrm>
          <a:prstGeom prst="rect">
            <a:avLst/>
          </a:prstGeom>
        </p:spPr>
        <p:txBody>
          <a:bodyPr>
            <a:normAutofit/>
          </a:bodyPr>
          <a:lstStyle>
            <a:lvl1pPr marL="0" indent="0" algn="l" defTabSz="1219170" rtl="0" eaLnBrk="1" fontAlgn="base" latinLnBrk="0" hangingPunct="1">
              <a:lnSpc>
                <a:spcPct val="100000"/>
              </a:lnSpc>
              <a:spcBef>
                <a:spcPct val="40000"/>
              </a:spcBef>
              <a:spcAft>
                <a:spcPct val="0"/>
              </a:spcAft>
              <a:buFontTx/>
              <a:buNone/>
              <a:defRPr lang="en-GB" sz="2933" b="0" kern="1200" dirty="0">
                <a:solidFill>
                  <a:schemeClr val="bg1"/>
                </a:solidFill>
                <a:latin typeface="+mn-lt"/>
                <a:ea typeface="+mn-ea"/>
                <a:cs typeface="+mn-c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 style</a:t>
            </a:r>
            <a:endParaRPr lang="en-GB" dirty="0"/>
          </a:p>
        </p:txBody>
      </p:sp>
      <p:sp>
        <p:nvSpPr>
          <p:cNvPr id="13" name="TextBox 12"/>
          <p:cNvSpPr txBox="1"/>
          <p:nvPr userDrawn="1"/>
        </p:nvSpPr>
        <p:spPr>
          <a:xfrm>
            <a:off x="313267" y="6504707"/>
            <a:ext cx="5988520" cy="276999"/>
          </a:xfrm>
          <a:prstGeom prst="rect">
            <a:avLst/>
          </a:prstGeom>
          <a:noFill/>
        </p:spPr>
        <p:txBody>
          <a:bodyPr wrap="square" lIns="0" r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666F74"/>
                </a:solidFill>
                <a:effectLst/>
                <a:uLnTx/>
                <a:uFillTx/>
                <a:latin typeface="Arial"/>
                <a:ea typeface="+mn-ea"/>
                <a:cs typeface="+mn-cs"/>
              </a:rPr>
              <a:t>The world’s leading sustainability consultancy</a:t>
            </a:r>
          </a:p>
        </p:txBody>
      </p:sp>
      <p:pic>
        <p:nvPicPr>
          <p:cNvPr id="14" name="Picture 31" descr="GLogoLG28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05460" y="5786660"/>
            <a:ext cx="890209" cy="888779"/>
          </a:xfrm>
          <a:prstGeom prst="rect">
            <a:avLst/>
          </a:prstGeom>
          <a:noFill/>
          <a:ln w="9525">
            <a:noFill/>
            <a:miter lim="800000"/>
            <a:headEnd/>
            <a:tailEnd/>
          </a:ln>
        </p:spPr>
      </p:pic>
    </p:spTree>
    <p:extLst>
      <p:ext uri="{BB962C8B-B14F-4D97-AF65-F5344CB8AC3E}">
        <p14:creationId xmlns:p14="http://schemas.microsoft.com/office/powerpoint/2010/main" val="44909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pPr defTabSz="1219170"/>
            <a:fld id="{64A0697F-D92A-44AE-9631-4DF4FB2C44EF}" type="slidenum">
              <a:rPr lang="en-GB" smtClean="0">
                <a:solidFill>
                  <a:srgbClr val="007A5F"/>
                </a:solidFill>
              </a:rPr>
              <a:pPr defTabSz="1219170"/>
              <a:t>‹#›</a:t>
            </a:fld>
            <a:endParaRPr lang="en-GB" dirty="0">
              <a:solidFill>
                <a:srgbClr val="007A5F"/>
              </a:solidFill>
            </a:endParaRPr>
          </a:p>
        </p:txBody>
      </p:sp>
      <p:sp>
        <p:nvSpPr>
          <p:cNvPr id="7" name="Text Placeholder 6"/>
          <p:cNvSpPr>
            <a:spLocks noGrp="1"/>
          </p:cNvSpPr>
          <p:nvPr>
            <p:ph type="body" sz="quarter" idx="11"/>
          </p:nvPr>
        </p:nvSpPr>
        <p:spPr>
          <a:xfrm>
            <a:off x="817034" y="1057275"/>
            <a:ext cx="11065933" cy="478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nip Single Corner Rectangle 4"/>
          <p:cNvSpPr/>
          <p:nvPr userDrawn="1"/>
        </p:nvSpPr>
        <p:spPr>
          <a:xfrm>
            <a:off x="12305728" y="57651"/>
            <a:ext cx="2422515" cy="1560165"/>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t">
            <a:spAutoFit/>
          </a:bodyPr>
          <a:lstStyle/>
          <a:p>
            <a:pPr marL="0" marR="0" lvl="0" indent="0" algn="l" defTabSz="1219170" rtl="0" eaLnBrk="1" fontAlgn="auto" latinLnBrk="0" hangingPunct="1">
              <a:lnSpc>
                <a:spcPct val="100000"/>
              </a:lnSpc>
              <a:spcBef>
                <a:spcPts val="400"/>
              </a:spcBef>
              <a:spcAft>
                <a:spcPts val="0"/>
              </a:spcAft>
              <a:buClrTx/>
              <a:buSzTx/>
              <a:buFontTx/>
              <a:buNone/>
              <a:tabLst/>
              <a:defRPr/>
            </a:pPr>
            <a:r>
              <a:rPr kumimoji="0" lang="en-GB" sz="1400" b="1" i="0" u="none" strike="noStrike" kern="1200" cap="none" spc="0" normalizeH="0" baseline="0" noProof="0" dirty="0">
                <a:ln>
                  <a:noFill/>
                </a:ln>
                <a:solidFill>
                  <a:srgbClr val="007A5F"/>
                </a:solidFill>
                <a:effectLst/>
                <a:uLnTx/>
                <a:uFillTx/>
                <a:latin typeface="Arial"/>
                <a:ea typeface="+mn-ea"/>
                <a:cs typeface="+mn-cs"/>
              </a:rPr>
              <a:t>Body text</a:t>
            </a:r>
          </a:p>
          <a:p>
            <a:pPr marL="0" marR="0" lvl="0" indent="0" algn="l" defTabSz="1219170"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dirty="0">
                <a:ln>
                  <a:noFill/>
                </a:ln>
                <a:solidFill>
                  <a:srgbClr val="666F74"/>
                </a:solidFill>
                <a:effectLst/>
                <a:uLnTx/>
                <a:uFillTx/>
                <a:latin typeface="Arial"/>
                <a:ea typeface="+mn-ea"/>
                <a:cs typeface="+mn-cs"/>
              </a:rPr>
              <a:t>What’s this layout for?</a:t>
            </a:r>
          </a:p>
          <a:p>
            <a:pPr marL="0" marR="0" lvl="0" indent="0" algn="l" defTabSz="1219170" rtl="0" eaLnBrk="1" fontAlgn="auto" latinLnBrk="0" hangingPunct="1">
              <a:lnSpc>
                <a:spcPct val="100000"/>
              </a:lnSpc>
              <a:spcBef>
                <a:spcPts val="400"/>
              </a:spcBef>
              <a:spcAft>
                <a:spcPts val="0"/>
              </a:spcAft>
              <a:buClrTx/>
              <a:buSzTx/>
              <a:buFontTx/>
              <a:buNone/>
              <a:tabLst/>
              <a:defRPr/>
            </a:pPr>
            <a:r>
              <a:rPr kumimoji="0" lang="en-GB" sz="1200" b="0" i="0" u="none" strike="noStrike" kern="1200" cap="none" spc="0" normalizeH="0" baseline="0" noProof="0" dirty="0">
                <a:ln>
                  <a:noFill/>
                </a:ln>
                <a:solidFill>
                  <a:srgbClr val="666F74"/>
                </a:solidFill>
                <a:effectLst/>
                <a:uLnTx/>
                <a:uFillTx/>
                <a:latin typeface="Arial"/>
                <a:ea typeface="+mn-ea"/>
                <a:cs typeface="+mn-cs"/>
              </a:rPr>
              <a:t>This slide forms the base of the majority of slides – a text box with bullets are included ready for you to type into.</a:t>
            </a:r>
          </a:p>
        </p:txBody>
      </p:sp>
    </p:spTree>
    <p:extLst>
      <p:ext uri="{BB962C8B-B14F-4D97-AF65-F5344CB8AC3E}">
        <p14:creationId xmlns:p14="http://schemas.microsoft.com/office/powerpoint/2010/main" val="327600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Divider Olive_Orange">
    <p:spTree>
      <p:nvGrpSpPr>
        <p:cNvPr id="1" name=""/>
        <p:cNvGrpSpPr/>
        <p:nvPr/>
      </p:nvGrpSpPr>
      <p:grpSpPr>
        <a:xfrm>
          <a:off x="0" y="0"/>
          <a:ext cx="0" cy="0"/>
          <a:chOff x="0" y="0"/>
          <a:chExt cx="0" cy="0"/>
        </a:xfrm>
      </p:grpSpPr>
      <p:sp>
        <p:nvSpPr>
          <p:cNvPr id="8" name="Freeform 7"/>
          <p:cNvSpPr>
            <a:spLocks/>
          </p:cNvSpPr>
          <p:nvPr userDrawn="1"/>
        </p:nvSpPr>
        <p:spPr bwMode="auto">
          <a:xfrm>
            <a:off x="0" y="2480881"/>
            <a:ext cx="12192000" cy="4377121"/>
          </a:xfrm>
          <a:custGeom>
            <a:avLst/>
            <a:gdLst/>
            <a:ahLst/>
            <a:cxnLst/>
            <a:rect l="l" t="t" r="r" b="b"/>
            <a:pathLst>
              <a:path w="9144000" h="4377121">
                <a:moveTo>
                  <a:pt x="0" y="0"/>
                </a:moveTo>
                <a:cubicBezTo>
                  <a:pt x="1096196" y="1875638"/>
                  <a:pt x="2824137" y="3458111"/>
                  <a:pt x="5203842" y="3471290"/>
                </a:cubicBezTo>
                <a:cubicBezTo>
                  <a:pt x="7316304" y="3483357"/>
                  <a:pt x="8493383" y="2533663"/>
                  <a:pt x="9144000" y="1555314"/>
                </a:cubicBezTo>
                <a:lnTo>
                  <a:pt x="9144000" y="4377121"/>
                </a:lnTo>
                <a:lnTo>
                  <a:pt x="0" y="4377121"/>
                </a:lnTo>
                <a:close/>
              </a:path>
            </a:pathLst>
          </a:custGeom>
          <a:solidFill>
            <a:schemeClr val="bg1"/>
          </a:solidFill>
          <a:ln w="114300" cap="flat">
            <a:no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666F74"/>
              </a:solidFill>
              <a:effectLst/>
              <a:uLnTx/>
              <a:uFillTx/>
              <a:latin typeface="Arial"/>
              <a:ea typeface="+mn-ea"/>
              <a:cs typeface="+mn-cs"/>
            </a:endParaRPr>
          </a:p>
        </p:txBody>
      </p:sp>
      <p:sp>
        <p:nvSpPr>
          <p:cNvPr id="2" name="Title 1"/>
          <p:cNvSpPr>
            <a:spLocks noGrp="1"/>
          </p:cNvSpPr>
          <p:nvPr userDrawn="1">
            <p:ph type="ctrTitle" hasCustomPrompt="1"/>
          </p:nvPr>
        </p:nvSpPr>
        <p:spPr>
          <a:xfrm>
            <a:off x="313267" y="235225"/>
            <a:ext cx="11564092" cy="956489"/>
          </a:xfrm>
        </p:spPr>
        <p:txBody>
          <a:bodyPr lIns="0" tIns="0" rIns="0" bIns="0" anchor="b"/>
          <a:lstStyle>
            <a:lvl1pPr marL="0" algn="l" defTabSz="1219170" rtl="0" eaLnBrk="1" fontAlgn="base" latinLnBrk="0" hangingPunct="1">
              <a:lnSpc>
                <a:spcPct val="90000"/>
              </a:lnSpc>
              <a:spcBef>
                <a:spcPct val="0"/>
              </a:spcBef>
              <a:spcAft>
                <a:spcPct val="0"/>
              </a:spcAft>
              <a:defRPr lang="en-GB" sz="5333" kern="1200" dirty="0">
                <a:solidFill>
                  <a:schemeClr val="accent5"/>
                </a:solidFill>
                <a:latin typeface="+mj-lt"/>
                <a:ea typeface="+mn-ea"/>
                <a:cs typeface="+mn-cs"/>
              </a:defRPr>
            </a:lvl1pPr>
          </a:lstStyle>
          <a:p>
            <a:r>
              <a:rPr lang="en-US" dirty="0"/>
              <a:t>Divider heading</a:t>
            </a:r>
            <a:endParaRPr lang="en-GB" dirty="0"/>
          </a:p>
        </p:txBody>
      </p:sp>
      <p:sp>
        <p:nvSpPr>
          <p:cNvPr id="3" name="Subtitle 2"/>
          <p:cNvSpPr>
            <a:spLocks noGrp="1"/>
          </p:cNvSpPr>
          <p:nvPr userDrawn="1">
            <p:ph type="subTitle" idx="1" hasCustomPrompt="1"/>
          </p:nvPr>
        </p:nvSpPr>
        <p:spPr>
          <a:xfrm>
            <a:off x="313267" y="1222211"/>
            <a:ext cx="11564091" cy="661680"/>
          </a:xfrm>
          <a:prstGeom prst="rect">
            <a:avLst/>
          </a:prstGeom>
        </p:spPr>
        <p:txBody>
          <a:bodyPr>
            <a:normAutofit/>
          </a:bodyPr>
          <a:lstStyle>
            <a:lvl1pPr marL="0" indent="0" algn="l" defTabSz="1219170" rtl="0" eaLnBrk="1" fontAlgn="base" latinLnBrk="0" hangingPunct="1">
              <a:lnSpc>
                <a:spcPct val="100000"/>
              </a:lnSpc>
              <a:spcBef>
                <a:spcPct val="40000"/>
              </a:spcBef>
              <a:spcAft>
                <a:spcPct val="0"/>
              </a:spcAft>
              <a:buFontTx/>
              <a:buNone/>
              <a:defRPr lang="en-GB" sz="2933" b="0" kern="1200" dirty="0">
                <a:solidFill>
                  <a:schemeClr val="tx1"/>
                </a:solidFill>
                <a:latin typeface="+mn-lt"/>
                <a:ea typeface="+mn-ea"/>
                <a:cs typeface="+mn-c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Subheading style</a:t>
            </a:r>
            <a:endParaRPr lang="en-GB" dirty="0"/>
          </a:p>
        </p:txBody>
      </p:sp>
      <p:sp>
        <p:nvSpPr>
          <p:cNvPr id="13" name="TextBox 12"/>
          <p:cNvSpPr txBox="1"/>
          <p:nvPr userDrawn="1"/>
        </p:nvSpPr>
        <p:spPr>
          <a:xfrm>
            <a:off x="313267" y="6504707"/>
            <a:ext cx="5988520" cy="276999"/>
          </a:xfrm>
          <a:prstGeom prst="rect">
            <a:avLst/>
          </a:prstGeom>
          <a:noFill/>
        </p:spPr>
        <p:txBody>
          <a:bodyPr wrap="square" lIns="0" r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666F74"/>
                </a:solidFill>
                <a:effectLst/>
                <a:uLnTx/>
                <a:uFillTx/>
                <a:latin typeface="Arial"/>
                <a:ea typeface="+mn-ea"/>
                <a:cs typeface="+mn-cs"/>
              </a:rPr>
              <a:t>The world’s leading sustainability consultancy</a:t>
            </a:r>
          </a:p>
        </p:txBody>
      </p:sp>
      <p:pic>
        <p:nvPicPr>
          <p:cNvPr id="14" name="Picture 31" descr="GLogoLG28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05460" y="5786660"/>
            <a:ext cx="890209" cy="888779"/>
          </a:xfrm>
          <a:prstGeom prst="rect">
            <a:avLst/>
          </a:prstGeom>
          <a:noFill/>
          <a:ln w="9525">
            <a:noFill/>
            <a:miter lim="800000"/>
            <a:headEnd/>
            <a:tailEnd/>
          </a:ln>
        </p:spPr>
      </p:pic>
      <p:grpSp>
        <p:nvGrpSpPr>
          <p:cNvPr id="10" name="Group 9"/>
          <p:cNvGrpSpPr/>
          <p:nvPr userDrawn="1"/>
        </p:nvGrpSpPr>
        <p:grpSpPr>
          <a:xfrm>
            <a:off x="-186021" y="1345758"/>
            <a:ext cx="12524612" cy="4618404"/>
            <a:chOff x="-139516" y="1345757"/>
            <a:chExt cx="9393459" cy="4618404"/>
          </a:xfrm>
        </p:grpSpPr>
        <p:sp>
          <p:nvSpPr>
            <p:cNvPr id="12" name="Freeform 14"/>
            <p:cNvSpPr>
              <a:spLocks/>
            </p:cNvSpPr>
            <p:nvPr/>
          </p:nvSpPr>
          <p:spPr bwMode="auto">
            <a:xfrm>
              <a:off x="-120030" y="1345757"/>
              <a:ext cx="9367478" cy="376455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96"/>
                <a:gd name="connsiteY0" fmla="*/ 0 h 10242"/>
                <a:gd name="connsiteX1" fmla="*/ 5743 w 10096"/>
                <a:gd name="connsiteY1" fmla="*/ 10242 h 10242"/>
                <a:gd name="connsiteX2" fmla="*/ 10096 w 10096"/>
                <a:gd name="connsiteY2" fmla="*/ 4193 h 10242"/>
              </a:gdLst>
              <a:ahLst/>
              <a:cxnLst>
                <a:cxn ang="0">
                  <a:pos x="connsiteX0" y="connsiteY0"/>
                </a:cxn>
                <a:cxn ang="0">
                  <a:pos x="connsiteX1" y="connsiteY1"/>
                </a:cxn>
                <a:cxn ang="0">
                  <a:pos x="connsiteX2" y="connsiteY2"/>
                </a:cxn>
              </a:cxnLst>
              <a:rect l="l" t="t" r="r" b="b"/>
              <a:pathLst>
                <a:path w="10096" h="10242">
                  <a:moveTo>
                    <a:pt x="0" y="0"/>
                  </a:moveTo>
                  <a:cubicBezTo>
                    <a:pt x="150" y="930"/>
                    <a:pt x="1860" y="9903"/>
                    <a:pt x="5743" y="10242"/>
                  </a:cubicBezTo>
                  <a:cubicBezTo>
                    <a:pt x="9262" y="10098"/>
                    <a:pt x="10096" y="4193"/>
                    <a:pt x="10096" y="4193"/>
                  </a:cubicBezTo>
                </a:path>
              </a:pathLst>
            </a:custGeom>
            <a:noFill/>
            <a:ln w="1143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666F74"/>
                </a:solidFill>
                <a:effectLst/>
                <a:uLnTx/>
                <a:uFillTx/>
                <a:latin typeface="Arial"/>
                <a:ea typeface="+mn-ea"/>
                <a:cs typeface="+mn-cs"/>
              </a:endParaRPr>
            </a:p>
          </p:txBody>
        </p:sp>
        <p:sp>
          <p:nvSpPr>
            <p:cNvPr id="15" name="Freeform 14"/>
            <p:cNvSpPr>
              <a:spLocks/>
            </p:cNvSpPr>
            <p:nvPr/>
          </p:nvSpPr>
          <p:spPr bwMode="auto">
            <a:xfrm>
              <a:off x="-139516" y="2225139"/>
              <a:ext cx="9393459" cy="373902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385"/>
                <a:gd name="connsiteX1" fmla="*/ 5743 w 10055"/>
                <a:gd name="connsiteY1" fmla="*/ 10385 h 10385"/>
                <a:gd name="connsiteX2" fmla="*/ 10055 w 10055"/>
                <a:gd name="connsiteY2" fmla="*/ 4578 h 10385"/>
                <a:gd name="connsiteX0" fmla="*/ 0 w 10082"/>
                <a:gd name="connsiteY0" fmla="*/ 0 h 10385"/>
                <a:gd name="connsiteX1" fmla="*/ 5743 w 10082"/>
                <a:gd name="connsiteY1" fmla="*/ 10385 h 10385"/>
                <a:gd name="connsiteX2" fmla="*/ 10082 w 10082"/>
                <a:gd name="connsiteY2" fmla="*/ 4524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24"/>
                <a:gd name="connsiteY0" fmla="*/ 0 h 10528"/>
                <a:gd name="connsiteX1" fmla="*/ 5771 w 10124"/>
                <a:gd name="connsiteY1" fmla="*/ 10528 h 10528"/>
                <a:gd name="connsiteX2" fmla="*/ 10124 w 10124"/>
                <a:gd name="connsiteY2" fmla="*/ 4578 h 10528"/>
              </a:gdLst>
              <a:ahLst/>
              <a:cxnLst>
                <a:cxn ang="0">
                  <a:pos x="connsiteX0" y="connsiteY0"/>
                </a:cxn>
                <a:cxn ang="0">
                  <a:pos x="connsiteX1" y="connsiteY1"/>
                </a:cxn>
                <a:cxn ang="0">
                  <a:pos x="connsiteX2" y="connsiteY2"/>
                </a:cxn>
              </a:cxnLst>
              <a:rect l="l" t="t" r="r" b="b"/>
              <a:pathLst>
                <a:path w="10124" h="10528">
                  <a:moveTo>
                    <a:pt x="0" y="0"/>
                  </a:moveTo>
                  <a:cubicBezTo>
                    <a:pt x="129" y="644"/>
                    <a:pt x="1949" y="10403"/>
                    <a:pt x="5771" y="10528"/>
                  </a:cubicBezTo>
                  <a:cubicBezTo>
                    <a:pt x="9125" y="10456"/>
                    <a:pt x="10124" y="4578"/>
                    <a:pt x="10124" y="4578"/>
                  </a:cubicBezTo>
                </a:path>
              </a:pathLst>
            </a:custGeom>
            <a:noFill/>
            <a:ln w="1143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666F74"/>
                </a:solidFill>
                <a:effectLst/>
                <a:uLnTx/>
                <a:uFillTx/>
                <a:latin typeface="Arial"/>
                <a:ea typeface="+mn-ea"/>
                <a:cs typeface="+mn-cs"/>
              </a:endParaRPr>
            </a:p>
          </p:txBody>
        </p:sp>
      </p:grpSp>
    </p:spTree>
    <p:extLst>
      <p:ext uri="{BB962C8B-B14F-4D97-AF65-F5344CB8AC3E}">
        <p14:creationId xmlns:p14="http://schemas.microsoft.com/office/powerpoint/2010/main" val="382632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1219170"/>
            <a:fld id="{0DD568B5-C310-4677-BD5F-7D3B9D8CC396}" type="datetime1">
              <a:rPr lang="en-GB" sz="2400" smtClean="0">
                <a:solidFill>
                  <a:srgbClr val="666F74"/>
                </a:solidFill>
              </a:rPr>
              <a:pPr defTabSz="1219170"/>
              <a:t>23/03/2017</a:t>
            </a:fld>
            <a:endParaRPr lang="en-GB" sz="2400" dirty="0">
              <a:solidFill>
                <a:srgbClr val="666F74"/>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1219170"/>
            <a:endParaRPr lang="en-GB" sz="2400" dirty="0">
              <a:solidFill>
                <a:srgbClr val="666F74"/>
              </a:solidFill>
            </a:endParaRPr>
          </a:p>
        </p:txBody>
      </p:sp>
      <p:sp>
        <p:nvSpPr>
          <p:cNvPr id="6" name="Slide Number Placeholder 5"/>
          <p:cNvSpPr>
            <a:spLocks noGrp="1"/>
          </p:cNvSpPr>
          <p:nvPr>
            <p:ph type="sldNum" sz="quarter" idx="12"/>
          </p:nvPr>
        </p:nvSpPr>
        <p:spPr/>
        <p:txBody>
          <a:bodyPr/>
          <a:lstStyle/>
          <a:p>
            <a:pPr defTabSz="1219170"/>
            <a:fld id="{08856093-BF6B-4655-BB6B-52DB0A9B5784}" type="slidenum">
              <a:rPr lang="en-GB" smtClean="0">
                <a:solidFill>
                  <a:srgbClr val="007A5F"/>
                </a:solidFill>
              </a:rPr>
              <a:pPr defTabSz="1219170"/>
              <a:t>‹#›</a:t>
            </a:fld>
            <a:endParaRPr lang="en-GB" dirty="0">
              <a:solidFill>
                <a:srgbClr val="007A5F"/>
              </a:solidFill>
            </a:endParaRPr>
          </a:p>
        </p:txBody>
      </p:sp>
    </p:spTree>
    <p:extLst>
      <p:ext uri="{BB962C8B-B14F-4D97-AF65-F5344CB8AC3E}">
        <p14:creationId xmlns:p14="http://schemas.microsoft.com/office/powerpoint/2010/main" val="12260812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39140" y="6282329"/>
            <a:ext cx="1220574" cy="253287"/>
          </a:xfrm>
          <a:prstGeom prst="rect">
            <a:avLst/>
          </a:prstGeom>
        </p:spPr>
      </p:pic>
      <p:sp>
        <p:nvSpPr>
          <p:cNvPr id="2" name="Title Placeholder 1"/>
          <p:cNvSpPr>
            <a:spLocks noGrp="1"/>
          </p:cNvSpPr>
          <p:nvPr>
            <p:ph type="title"/>
          </p:nvPr>
        </p:nvSpPr>
        <p:spPr>
          <a:xfrm>
            <a:off x="739140" y="248478"/>
            <a:ext cx="10717552" cy="1143000"/>
          </a:xfrm>
          <a:prstGeom prst="rect">
            <a:avLst/>
          </a:prstGeom>
        </p:spPr>
        <p:txBody>
          <a:bodyPr vert="horz" lIns="0" tIns="0" rIns="0" bIns="0" rtlCol="0" anchor="t">
            <a:normAutofit/>
          </a:bodyPr>
          <a:lstStyle/>
          <a:p>
            <a:r>
              <a:rPr lang="en-GB" dirty="0"/>
              <a:t>Click to edit – Arial 32pt</a:t>
            </a:r>
            <a:endParaRPr lang="en-US" dirty="0"/>
          </a:p>
        </p:txBody>
      </p:sp>
      <p:sp>
        <p:nvSpPr>
          <p:cNvPr id="3" name="Text Placeholder 2"/>
          <p:cNvSpPr>
            <a:spLocks noGrp="1"/>
          </p:cNvSpPr>
          <p:nvPr>
            <p:ph type="body" idx="1"/>
          </p:nvPr>
        </p:nvSpPr>
        <p:spPr>
          <a:xfrm>
            <a:off x="739140" y="1762823"/>
            <a:ext cx="10717552" cy="4148161"/>
          </a:xfrm>
          <a:prstGeom prst="rect">
            <a:avLst/>
          </a:prstGeom>
        </p:spPr>
        <p:txBody>
          <a:bodyPr vert="horz" lIns="0" tIns="0" rIns="0" bIns="0" numCol="1" spcCol="156773" rtlCol="0">
            <a:normAutofit/>
          </a:bodyPr>
          <a:lstStyle/>
          <a:p>
            <a:pPr lvl="0"/>
            <a:r>
              <a:rPr lang="en-GB" dirty="0"/>
              <a:t>Click to edit – Arial 20pt</a:t>
            </a:r>
          </a:p>
          <a:p>
            <a:pPr lvl="1"/>
            <a:r>
              <a:rPr lang="en-GB" dirty="0"/>
              <a:t>Second level – Arial 20pt</a:t>
            </a:r>
          </a:p>
          <a:p>
            <a:pPr lvl="2"/>
            <a:r>
              <a:rPr lang="en-GB" dirty="0"/>
              <a:t>Third level – Arial 20pt</a:t>
            </a:r>
          </a:p>
          <a:p>
            <a:pPr lvl="3"/>
            <a:r>
              <a:rPr lang="en-GB" dirty="0"/>
              <a:t>Fourth level – Arial 20pt</a:t>
            </a:r>
          </a:p>
          <a:p>
            <a:pPr lvl="4"/>
            <a:r>
              <a:rPr lang="en-GB" dirty="0"/>
              <a:t>Fifth level – Arial 20pt</a:t>
            </a:r>
            <a:endParaRPr lang="en-US" dirty="0"/>
          </a:p>
        </p:txBody>
      </p:sp>
      <p:sp>
        <p:nvSpPr>
          <p:cNvPr id="11" name="TextBox 10"/>
          <p:cNvSpPr txBox="1"/>
          <p:nvPr/>
        </p:nvSpPr>
        <p:spPr>
          <a:xfrm>
            <a:off x="4546603" y="6284131"/>
            <a:ext cx="6867769" cy="504000"/>
          </a:xfrm>
          <a:prstGeom prst="rect">
            <a:avLst/>
          </a:prstGeom>
          <a:noFill/>
        </p:spPr>
        <p:txBody>
          <a:bodyPr wrap="square" lIns="0" tIns="0" rIns="0" bIns="0" rtlCol="0" anchor="t">
            <a:noAutofit/>
          </a:bodyPr>
          <a:lstStyle/>
          <a:p>
            <a:pPr algn="r" eaLnBrk="1" fontAlgn="auto" hangingPunct="1">
              <a:spcBef>
                <a:spcPts val="0"/>
              </a:spcBef>
              <a:spcAft>
                <a:spcPts val="0"/>
              </a:spcAft>
            </a:pPr>
            <a:r>
              <a:rPr lang="en-US" sz="1179" dirty="0">
                <a:solidFill>
                  <a:srgbClr val="003087"/>
                </a:solidFill>
                <a:latin typeface="Arial"/>
              </a:rPr>
              <a:t>| </a:t>
            </a:r>
            <a:fld id="{F9FCA0A6-B780-594B-BF3F-E53155A0D7C0}" type="slidenum">
              <a:rPr lang="en-US" sz="1179" smtClean="0">
                <a:solidFill>
                  <a:srgbClr val="003087"/>
                </a:solidFill>
                <a:latin typeface="Arial"/>
              </a:rPr>
              <a:pPr algn="r" eaLnBrk="1" fontAlgn="auto" hangingPunct="1">
                <a:spcBef>
                  <a:spcPts val="0"/>
                </a:spcBef>
                <a:spcAft>
                  <a:spcPts val="0"/>
                </a:spcAft>
              </a:pPr>
              <a:t>‹#›</a:t>
            </a:fld>
            <a:endParaRPr lang="en-US" sz="1179" dirty="0">
              <a:solidFill>
                <a:srgbClr val="003087"/>
              </a:solidFill>
              <a:latin typeface="Arial"/>
            </a:endParaRPr>
          </a:p>
        </p:txBody>
      </p:sp>
      <p:cxnSp>
        <p:nvCxnSpPr>
          <p:cNvPr id="10" name="Straight Connector 9"/>
          <p:cNvCxnSpPr/>
          <p:nvPr/>
        </p:nvCxnSpPr>
        <p:spPr>
          <a:xfrm>
            <a:off x="739140" y="6179486"/>
            <a:ext cx="1071755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014835"/>
      </p:ext>
    </p:extLst>
  </p:cSld>
  <p:clrMap bg1="lt1" tx1="dk1" bg2="lt2" tx2="dk2" accent1="accent1" accent2="accent2" accent3="accent3" accent4="accent4" accent5="accent5" accent6="accent6" hlink="hlink" folHlink="folHlink"/>
  <p:txStyles>
    <p:titleStyle>
      <a:lvl1pPr marL="0" indent="0" algn="l" defTabSz="451351" rtl="0" eaLnBrk="1" latinLnBrk="0" hangingPunct="1">
        <a:spcBef>
          <a:spcPct val="0"/>
        </a:spcBef>
        <a:buNone/>
        <a:defRPr sz="2903" b="1" kern="1200">
          <a:solidFill>
            <a:srgbClr val="003087"/>
          </a:solidFill>
          <a:latin typeface="+mj-lt"/>
          <a:ea typeface="+mj-ea"/>
          <a:cs typeface="+mj-cs"/>
        </a:defRPr>
      </a:lvl1pPr>
    </p:titleStyle>
    <p:bodyStyle>
      <a:lvl1pPr marL="0" indent="0" algn="l" defTabSz="451351" rtl="0" eaLnBrk="1" latinLnBrk="0" hangingPunct="1">
        <a:spcBef>
          <a:spcPts val="592"/>
        </a:spcBef>
        <a:spcAft>
          <a:spcPts val="592"/>
        </a:spcAft>
        <a:buClr>
          <a:schemeClr val="accent1"/>
        </a:buClr>
        <a:buFont typeface="Lucida Grande"/>
        <a:buNone/>
        <a:defRPr sz="1815" b="0" i="0" kern="1200">
          <a:solidFill>
            <a:schemeClr val="accent1"/>
          </a:solidFill>
          <a:latin typeface="+mn-lt"/>
          <a:ea typeface="+mn-ea"/>
          <a:cs typeface="+mn-cs"/>
        </a:defRPr>
      </a:lvl1pPr>
      <a:lvl2pPr marL="263288" indent="-263288" algn="l" defTabSz="451351" rtl="0" eaLnBrk="1" latinLnBrk="0" hangingPunct="1">
        <a:spcBef>
          <a:spcPts val="0"/>
        </a:spcBef>
        <a:spcAft>
          <a:spcPts val="592"/>
        </a:spcAft>
        <a:buClr>
          <a:schemeClr val="tx2"/>
        </a:buClr>
        <a:buFont typeface="Lucida Grande"/>
        <a:buChar char="•"/>
        <a:defRPr sz="1815" kern="1200">
          <a:solidFill>
            <a:schemeClr val="tx1"/>
          </a:solidFill>
          <a:latin typeface="+mn-lt"/>
          <a:ea typeface="+mn-ea"/>
          <a:cs typeface="+mn-cs"/>
        </a:defRPr>
      </a:lvl2pPr>
      <a:lvl3pPr marL="526578" indent="-263288" algn="l" defTabSz="451351" rtl="0" eaLnBrk="1" latinLnBrk="0" hangingPunct="1">
        <a:spcBef>
          <a:spcPts val="0"/>
        </a:spcBef>
        <a:spcAft>
          <a:spcPts val="592"/>
        </a:spcAft>
        <a:buClr>
          <a:schemeClr val="accent1"/>
        </a:buClr>
        <a:buSzPct val="100000"/>
        <a:buFont typeface="Lucida Grande"/>
        <a:buChar char="–"/>
        <a:defRPr sz="1815" kern="1200">
          <a:solidFill>
            <a:schemeClr val="tx1"/>
          </a:solidFill>
          <a:latin typeface="+mn-lt"/>
          <a:ea typeface="+mn-ea"/>
          <a:cs typeface="+mn-cs"/>
        </a:defRPr>
      </a:lvl3pPr>
      <a:lvl4pPr marL="802403" indent="-275826" algn="l" defTabSz="451351" rtl="0" eaLnBrk="1" latinLnBrk="0" hangingPunct="1">
        <a:spcBef>
          <a:spcPts val="0"/>
        </a:spcBef>
        <a:spcAft>
          <a:spcPts val="592"/>
        </a:spcAft>
        <a:buClr>
          <a:schemeClr val="tx2"/>
        </a:buClr>
        <a:buFont typeface="Lucida Grande"/>
        <a:buChar char="–"/>
        <a:defRPr sz="1815" kern="1200">
          <a:solidFill>
            <a:schemeClr val="tx1"/>
          </a:solidFill>
          <a:latin typeface="+mn-lt"/>
          <a:ea typeface="+mn-ea"/>
          <a:cs typeface="+mn-cs"/>
        </a:defRPr>
      </a:lvl4pPr>
      <a:lvl5pPr marL="1065692" indent="-263288" algn="l" defTabSz="451351" rtl="0" eaLnBrk="1" latinLnBrk="0" hangingPunct="1">
        <a:spcBef>
          <a:spcPts val="0"/>
        </a:spcBef>
        <a:spcAft>
          <a:spcPts val="592"/>
        </a:spcAft>
        <a:buClr>
          <a:schemeClr val="tx2"/>
        </a:buClr>
        <a:buFont typeface="Lucida Grande"/>
        <a:buChar char="·"/>
        <a:defRPr sz="1815" kern="1200">
          <a:solidFill>
            <a:schemeClr val="tx1"/>
          </a:solidFill>
          <a:latin typeface="+mn-lt"/>
          <a:ea typeface="+mn-ea"/>
          <a:cs typeface="+mn-cs"/>
        </a:defRPr>
      </a:lvl5pPr>
      <a:lvl6pPr marL="2482434" indent="-225677" algn="l" defTabSz="451351" rtl="0" eaLnBrk="1" latinLnBrk="0" hangingPunct="1">
        <a:spcBef>
          <a:spcPct val="20000"/>
        </a:spcBef>
        <a:buFont typeface="Arial"/>
        <a:buChar char="•"/>
        <a:defRPr sz="1995" kern="1200">
          <a:solidFill>
            <a:schemeClr val="tx1"/>
          </a:solidFill>
          <a:latin typeface="+mn-lt"/>
          <a:ea typeface="+mn-ea"/>
          <a:cs typeface="+mn-cs"/>
        </a:defRPr>
      </a:lvl6pPr>
      <a:lvl7pPr marL="2933787" indent="-225677" algn="l" defTabSz="451351" rtl="0" eaLnBrk="1" latinLnBrk="0" hangingPunct="1">
        <a:spcBef>
          <a:spcPct val="20000"/>
        </a:spcBef>
        <a:buFont typeface="Arial"/>
        <a:buChar char="•"/>
        <a:defRPr sz="1995" kern="1200">
          <a:solidFill>
            <a:schemeClr val="tx1"/>
          </a:solidFill>
          <a:latin typeface="+mn-lt"/>
          <a:ea typeface="+mn-ea"/>
          <a:cs typeface="+mn-cs"/>
        </a:defRPr>
      </a:lvl7pPr>
      <a:lvl8pPr marL="3385138" indent="-225677" algn="l" defTabSz="451351" rtl="0" eaLnBrk="1" latinLnBrk="0" hangingPunct="1">
        <a:spcBef>
          <a:spcPct val="20000"/>
        </a:spcBef>
        <a:buFont typeface="Arial"/>
        <a:buChar char="•"/>
        <a:defRPr sz="1995" kern="1200">
          <a:solidFill>
            <a:schemeClr val="tx1"/>
          </a:solidFill>
          <a:latin typeface="+mn-lt"/>
          <a:ea typeface="+mn-ea"/>
          <a:cs typeface="+mn-cs"/>
        </a:defRPr>
      </a:lvl8pPr>
      <a:lvl9pPr marL="3836491" indent="-225677" algn="l" defTabSz="451351"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1351" rtl="0" eaLnBrk="1" latinLnBrk="0" hangingPunct="1">
        <a:defRPr sz="1815" kern="1200">
          <a:solidFill>
            <a:schemeClr val="tx1"/>
          </a:solidFill>
          <a:latin typeface="+mn-lt"/>
          <a:ea typeface="+mn-ea"/>
          <a:cs typeface="+mn-cs"/>
        </a:defRPr>
      </a:lvl1pPr>
      <a:lvl2pPr marL="451351" algn="l" defTabSz="451351" rtl="0" eaLnBrk="1" latinLnBrk="0" hangingPunct="1">
        <a:defRPr sz="1815" kern="1200">
          <a:solidFill>
            <a:schemeClr val="tx1"/>
          </a:solidFill>
          <a:latin typeface="+mn-lt"/>
          <a:ea typeface="+mn-ea"/>
          <a:cs typeface="+mn-cs"/>
        </a:defRPr>
      </a:lvl2pPr>
      <a:lvl3pPr marL="902704" algn="l" defTabSz="451351" rtl="0" eaLnBrk="1" latinLnBrk="0" hangingPunct="1">
        <a:defRPr sz="1815" kern="1200">
          <a:solidFill>
            <a:schemeClr val="tx1"/>
          </a:solidFill>
          <a:latin typeface="+mn-lt"/>
          <a:ea typeface="+mn-ea"/>
          <a:cs typeface="+mn-cs"/>
        </a:defRPr>
      </a:lvl3pPr>
      <a:lvl4pPr marL="1354055" algn="l" defTabSz="451351" rtl="0" eaLnBrk="1" latinLnBrk="0" hangingPunct="1">
        <a:defRPr sz="1815" kern="1200">
          <a:solidFill>
            <a:schemeClr val="tx1"/>
          </a:solidFill>
          <a:latin typeface="+mn-lt"/>
          <a:ea typeface="+mn-ea"/>
          <a:cs typeface="+mn-cs"/>
        </a:defRPr>
      </a:lvl4pPr>
      <a:lvl5pPr marL="1805407" algn="l" defTabSz="451351" rtl="0" eaLnBrk="1" latinLnBrk="0" hangingPunct="1">
        <a:defRPr sz="1815" kern="1200">
          <a:solidFill>
            <a:schemeClr val="tx1"/>
          </a:solidFill>
          <a:latin typeface="+mn-lt"/>
          <a:ea typeface="+mn-ea"/>
          <a:cs typeface="+mn-cs"/>
        </a:defRPr>
      </a:lvl5pPr>
      <a:lvl6pPr marL="2256758" algn="l" defTabSz="451351" rtl="0" eaLnBrk="1" latinLnBrk="0" hangingPunct="1">
        <a:defRPr sz="1815" kern="1200">
          <a:solidFill>
            <a:schemeClr val="tx1"/>
          </a:solidFill>
          <a:latin typeface="+mn-lt"/>
          <a:ea typeface="+mn-ea"/>
          <a:cs typeface="+mn-cs"/>
        </a:defRPr>
      </a:lvl6pPr>
      <a:lvl7pPr marL="2708111" algn="l" defTabSz="451351" rtl="0" eaLnBrk="1" latinLnBrk="0" hangingPunct="1">
        <a:defRPr sz="1815" kern="1200">
          <a:solidFill>
            <a:schemeClr val="tx1"/>
          </a:solidFill>
          <a:latin typeface="+mn-lt"/>
          <a:ea typeface="+mn-ea"/>
          <a:cs typeface="+mn-cs"/>
        </a:defRPr>
      </a:lvl7pPr>
      <a:lvl8pPr marL="3159462" algn="l" defTabSz="451351" rtl="0" eaLnBrk="1" latinLnBrk="0" hangingPunct="1">
        <a:defRPr sz="1815" kern="1200">
          <a:solidFill>
            <a:schemeClr val="tx1"/>
          </a:solidFill>
          <a:latin typeface="+mn-lt"/>
          <a:ea typeface="+mn-ea"/>
          <a:cs typeface="+mn-cs"/>
        </a:defRPr>
      </a:lvl8pPr>
      <a:lvl9pPr marL="3610814" algn="l" defTabSz="451351" rtl="0" eaLnBrk="1" latinLnBrk="0" hangingPunct="1">
        <a:defRPr sz="18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9" y="161926"/>
            <a:ext cx="11569700" cy="552007"/>
          </a:xfrm>
          <a:prstGeom prst="rect">
            <a:avLst/>
          </a:prstGeom>
          <a:noFill/>
          <a:ln w="9525">
            <a:noFill/>
            <a:miter lim="800000"/>
            <a:headEnd/>
            <a:tailEnd/>
          </a:ln>
        </p:spPr>
        <p:txBody>
          <a:bodyPr vert="horz" wrap="square" lIns="0" tIns="0" rIns="0" bIns="45720" numCol="1" anchor="t" anchorCtr="0" compatLnSpc="1">
            <a:prstTxWarp prst="textNoShape">
              <a:avLst/>
            </a:prstTxWarp>
          </a:bodyPr>
          <a:lstStyle/>
          <a:p>
            <a:pPr lvl="0" algn="l" rtl="0" eaLnBrk="0" fontAlgn="base" hangingPunct="0">
              <a:spcBef>
                <a:spcPct val="0"/>
              </a:spcBef>
              <a:spcAft>
                <a:spcPct val="0"/>
              </a:spcAft>
            </a:pPr>
            <a:r>
              <a:rPr lang="en-US"/>
              <a:t>Click to edit Master title style</a:t>
            </a:r>
            <a:endParaRPr lang="en-GB" dirty="0"/>
          </a:p>
        </p:txBody>
      </p:sp>
      <p:sp>
        <p:nvSpPr>
          <p:cNvPr id="6" name="Slide Number Placeholder 5"/>
          <p:cNvSpPr>
            <a:spLocks noGrp="1"/>
          </p:cNvSpPr>
          <p:nvPr>
            <p:ph type="sldNum" sz="quarter" idx="4"/>
          </p:nvPr>
        </p:nvSpPr>
        <p:spPr>
          <a:xfrm>
            <a:off x="313267" y="6137175"/>
            <a:ext cx="1415837" cy="378071"/>
          </a:xfrm>
          <a:prstGeom prst="rect">
            <a:avLst/>
          </a:prstGeom>
        </p:spPr>
        <p:txBody>
          <a:bodyPr vert="horz" lIns="0" tIns="0" rIns="0" bIns="0" rtlCol="0" anchor="b"/>
          <a:lstStyle>
            <a:lvl1pPr algn="l">
              <a:defRPr sz="1600">
                <a:solidFill>
                  <a:schemeClr val="accent1"/>
                </a:solidFill>
                <a:latin typeface="+mj-lt"/>
              </a:defRPr>
            </a:lvl1pPr>
          </a:lstStyle>
          <a:p>
            <a:fld id="{64A0697F-D92A-44AE-9631-4DF4FB2C44EF}" type="slidenum">
              <a:rPr lang="en-GB" smtClean="0"/>
              <a:pPr/>
              <a:t>‹#›</a:t>
            </a:fld>
            <a:endParaRPr lang="en-GB" dirty="0"/>
          </a:p>
        </p:txBody>
      </p:sp>
      <p:cxnSp>
        <p:nvCxnSpPr>
          <p:cNvPr id="16" name="Straight Connector 15"/>
          <p:cNvCxnSpPr/>
          <p:nvPr/>
        </p:nvCxnSpPr>
        <p:spPr>
          <a:xfrm>
            <a:off x="313269" y="727368"/>
            <a:ext cx="115697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idx="1"/>
          </p:nvPr>
        </p:nvSpPr>
        <p:spPr>
          <a:xfrm>
            <a:off x="817036" y="1057275"/>
            <a:ext cx="11078633" cy="4787900"/>
          </a:xfrm>
          <a:prstGeom prst="rect">
            <a:avLst/>
          </a:prstGeom>
        </p:spPr>
        <p:txBody>
          <a:bodyPr vert="horz" lIns="0" tIns="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Box 17"/>
          <p:cNvSpPr txBox="1"/>
          <p:nvPr/>
        </p:nvSpPr>
        <p:spPr>
          <a:xfrm>
            <a:off x="313267" y="6504707"/>
            <a:ext cx="5988520" cy="276999"/>
          </a:xfrm>
          <a:prstGeom prst="rect">
            <a:avLst/>
          </a:prstGeom>
          <a:noFill/>
        </p:spPr>
        <p:txBody>
          <a:bodyPr wrap="square" lIns="0" rIns="0" rtlCol="0">
            <a:spAutoFit/>
          </a:bodyPr>
          <a:lstStyle/>
          <a:p>
            <a:r>
              <a:rPr lang="en-GB" sz="1200" i="1" dirty="0">
                <a:solidFill>
                  <a:schemeClr val="tx1"/>
                </a:solidFill>
              </a:rPr>
              <a:t>The world’s leading sustainability consultancy</a:t>
            </a:r>
          </a:p>
        </p:txBody>
      </p:sp>
      <p:pic>
        <p:nvPicPr>
          <p:cNvPr id="21" name="Picture 31" descr="GLogoLG2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25227" y="6105915"/>
            <a:ext cx="570440" cy="569523"/>
          </a:xfrm>
          <a:prstGeom prst="rect">
            <a:avLst/>
          </a:prstGeom>
          <a:noFill/>
          <a:ln w="9525">
            <a:noFill/>
            <a:miter lim="800000"/>
            <a:headEnd/>
            <a:tailEnd/>
          </a:ln>
        </p:spPr>
      </p:pic>
    </p:spTree>
    <p:extLst>
      <p:ext uri="{BB962C8B-B14F-4D97-AF65-F5344CB8AC3E}">
        <p14:creationId xmlns:p14="http://schemas.microsoft.com/office/powerpoint/2010/main" val="200594322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l" defTabSz="1219170" rtl="0" eaLnBrk="1" latinLnBrk="0" hangingPunct="1">
        <a:spcBef>
          <a:spcPct val="0"/>
        </a:spcBef>
        <a:buNone/>
        <a:defRPr lang="en-GB" sz="4267" kern="1200" dirty="0">
          <a:solidFill>
            <a:schemeClr val="accent1"/>
          </a:solidFill>
          <a:latin typeface="+mj-lt"/>
          <a:ea typeface="+mj-ea"/>
          <a:cs typeface="+mj-cs"/>
        </a:defRPr>
      </a:lvl1pPr>
    </p:titleStyle>
    <p:bodyStyle>
      <a:lvl1pPr marL="0" indent="0" algn="l" defTabSz="1219170" rtl="0" eaLnBrk="1" latinLnBrk="0" hangingPunct="1">
        <a:lnSpc>
          <a:spcPct val="100000"/>
        </a:lnSpc>
        <a:spcBef>
          <a:spcPts val="1600"/>
        </a:spcBef>
        <a:buClr>
          <a:schemeClr val="accent1"/>
        </a:buClr>
        <a:buSzPct val="100000"/>
        <a:buFont typeface="Arial" pitchFamily="34" charset="0"/>
        <a:buNone/>
        <a:defRPr lang="en-US" sz="3200" kern="1200" dirty="0" smtClean="0">
          <a:solidFill>
            <a:schemeClr val="tx1"/>
          </a:solidFill>
          <a:latin typeface="+mn-lt"/>
          <a:ea typeface="+mn-ea"/>
          <a:cs typeface="+mn-cs"/>
        </a:defRPr>
      </a:lvl1pPr>
      <a:lvl2pPr marL="355591" indent="-355591" algn="l" defTabSz="1219170" rtl="0" eaLnBrk="1" latinLnBrk="0" hangingPunct="1">
        <a:lnSpc>
          <a:spcPct val="100000"/>
        </a:lnSpc>
        <a:spcBef>
          <a:spcPts val="1600"/>
        </a:spcBef>
        <a:buClr>
          <a:schemeClr val="accent1"/>
        </a:buClr>
        <a:buSzPct val="100000"/>
        <a:buFont typeface="Arial" pitchFamily="34" charset="0"/>
        <a:buChar char="■"/>
        <a:defRPr lang="en-US" sz="2667" kern="1200" dirty="0" smtClean="0">
          <a:solidFill>
            <a:schemeClr val="tx1"/>
          </a:solidFill>
          <a:latin typeface="+mn-lt"/>
          <a:ea typeface="+mn-ea"/>
          <a:cs typeface="+mn-cs"/>
        </a:defRPr>
      </a:lvl2pPr>
      <a:lvl3pPr marL="713300" indent="-349242" algn="l" defTabSz="1219170" rtl="0" eaLnBrk="1" latinLnBrk="0" hangingPunct="1">
        <a:lnSpc>
          <a:spcPct val="100000"/>
        </a:lnSpc>
        <a:spcBef>
          <a:spcPts val="800"/>
        </a:spcBef>
        <a:buClr>
          <a:schemeClr val="accent1"/>
        </a:buClr>
        <a:buSzPct val="100000"/>
        <a:buFont typeface="Arial" pitchFamily="34" charset="0"/>
        <a:buChar char="■"/>
        <a:defRPr lang="en-US" sz="2400" kern="1200" dirty="0" smtClean="0">
          <a:solidFill>
            <a:schemeClr val="tx1"/>
          </a:solidFill>
          <a:latin typeface="+mn-lt"/>
          <a:ea typeface="+mn-ea"/>
          <a:cs typeface="+mn-cs"/>
        </a:defRPr>
      </a:lvl3pPr>
      <a:lvl4pPr marL="1098523" indent="-383108" algn="l" defTabSz="1219170" rtl="0" eaLnBrk="1" latinLnBrk="0" hangingPunct="1">
        <a:lnSpc>
          <a:spcPct val="100000"/>
        </a:lnSpc>
        <a:spcBef>
          <a:spcPts val="800"/>
        </a:spcBef>
        <a:buClr>
          <a:schemeClr val="accent1"/>
        </a:buClr>
        <a:buSzPct val="100000"/>
        <a:buFont typeface="Arial" pitchFamily="34" charset="0"/>
        <a:buChar char="■"/>
        <a:defRPr lang="en-US" sz="2133" kern="1200" dirty="0" smtClean="0">
          <a:solidFill>
            <a:schemeClr val="tx1"/>
          </a:solidFill>
          <a:latin typeface="+mn-lt"/>
          <a:ea typeface="+mn-ea"/>
          <a:cs typeface="+mn-cs"/>
        </a:defRPr>
      </a:lvl4pPr>
      <a:lvl5pPr marL="1437181" indent="-336542" algn="l" defTabSz="1219170" rtl="0" eaLnBrk="1" latinLnBrk="0" hangingPunct="1">
        <a:lnSpc>
          <a:spcPct val="100000"/>
        </a:lnSpc>
        <a:spcBef>
          <a:spcPts val="800"/>
        </a:spcBef>
        <a:buClr>
          <a:schemeClr val="accent1"/>
        </a:buClr>
        <a:buSzPct val="100000"/>
        <a:buFont typeface="Arial" pitchFamily="34" charset="0"/>
        <a:buChar char="■"/>
        <a:defRPr lang="en-GB" sz="2133" kern="1200" dirty="0" smtClean="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pn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5" y="-98045"/>
            <a:ext cx="12211716" cy="6096000"/>
          </a:xfrm>
          <a:prstGeom prst="rect">
            <a:avLst/>
          </a:prstGeom>
        </p:spPr>
      </p:pic>
      <p:sp>
        <p:nvSpPr>
          <p:cNvPr id="15" name="Freeform 14"/>
          <p:cNvSpPr>
            <a:spLocks/>
          </p:cNvSpPr>
          <p:nvPr/>
        </p:nvSpPr>
        <p:spPr bwMode="auto">
          <a:xfrm>
            <a:off x="0" y="2492756"/>
            <a:ext cx="12192000" cy="4377121"/>
          </a:xfrm>
          <a:custGeom>
            <a:avLst/>
            <a:gdLst/>
            <a:ahLst/>
            <a:cxnLst/>
            <a:rect l="l" t="t" r="r" b="b"/>
            <a:pathLst>
              <a:path w="9144000" h="4377121">
                <a:moveTo>
                  <a:pt x="0" y="0"/>
                </a:moveTo>
                <a:cubicBezTo>
                  <a:pt x="1096196" y="1875638"/>
                  <a:pt x="2824137" y="3458111"/>
                  <a:pt x="5203842" y="3471290"/>
                </a:cubicBezTo>
                <a:cubicBezTo>
                  <a:pt x="7316304" y="3483357"/>
                  <a:pt x="8493383" y="2533663"/>
                  <a:pt x="9144000" y="1555314"/>
                </a:cubicBezTo>
                <a:lnTo>
                  <a:pt x="9144000" y="4377121"/>
                </a:lnTo>
                <a:lnTo>
                  <a:pt x="0" y="4377121"/>
                </a:lnTo>
                <a:close/>
              </a:path>
            </a:pathLst>
          </a:custGeom>
          <a:solidFill>
            <a:schemeClr val="bg1"/>
          </a:solidFill>
          <a:ln w="114300"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1219170"/>
            <a:endParaRPr lang="en-GB" sz="2400" dirty="0">
              <a:solidFill>
                <a:srgbClr val="666F74"/>
              </a:solidFill>
              <a:latin typeface="Arial"/>
            </a:endParaRPr>
          </a:p>
        </p:txBody>
      </p:sp>
      <p:sp>
        <p:nvSpPr>
          <p:cNvPr id="12" name="Title 11"/>
          <p:cNvSpPr>
            <a:spLocks noGrp="1"/>
          </p:cNvSpPr>
          <p:nvPr>
            <p:ph type="ctrTitle"/>
          </p:nvPr>
        </p:nvSpPr>
        <p:spPr bwMode="white">
          <a:xfrm>
            <a:off x="186541" y="5600930"/>
            <a:ext cx="11564092" cy="956489"/>
          </a:xfrm>
        </p:spPr>
        <p:txBody>
          <a:bodyPr/>
          <a:lstStyle/>
          <a:p>
            <a:br>
              <a:rPr lang="en-US" sz="4800" dirty="0">
                <a:solidFill>
                  <a:srgbClr val="000000"/>
                </a:solidFill>
              </a:rPr>
            </a:br>
            <a:br>
              <a:rPr lang="en-US" sz="4800" dirty="0">
                <a:solidFill>
                  <a:srgbClr val="000000"/>
                </a:solidFill>
              </a:rPr>
            </a:br>
            <a:r>
              <a:rPr lang="en-US" sz="2667" dirty="0">
                <a:solidFill>
                  <a:srgbClr val="000000"/>
                </a:solidFill>
              </a:rPr>
              <a:t>Safety Culture – Rail industry</a:t>
            </a:r>
            <a:br>
              <a:rPr lang="en-US" sz="2667" dirty="0">
                <a:solidFill>
                  <a:srgbClr val="000000"/>
                </a:solidFill>
              </a:rPr>
            </a:br>
            <a:r>
              <a:rPr lang="en-US" sz="2667" dirty="0">
                <a:solidFill>
                  <a:srgbClr val="000000"/>
                </a:solidFill>
              </a:rPr>
              <a:t>Dr Alastair </a:t>
            </a:r>
            <a:r>
              <a:rPr lang="en-US" sz="2667" dirty="0" err="1">
                <a:solidFill>
                  <a:srgbClr val="000000"/>
                </a:solidFill>
              </a:rPr>
              <a:t>Mckenzie-Kerr</a:t>
            </a:r>
            <a:r>
              <a:rPr lang="en-US" sz="2667" dirty="0">
                <a:solidFill>
                  <a:srgbClr val="000000"/>
                </a:solidFill>
              </a:rPr>
              <a:t>			14</a:t>
            </a:r>
            <a:r>
              <a:rPr lang="en-US" sz="2667" baseline="30000" dirty="0">
                <a:solidFill>
                  <a:srgbClr val="000000"/>
                </a:solidFill>
              </a:rPr>
              <a:t>th</a:t>
            </a:r>
            <a:r>
              <a:rPr lang="en-US" sz="2667" dirty="0">
                <a:solidFill>
                  <a:srgbClr val="000000"/>
                </a:solidFill>
              </a:rPr>
              <a:t> March, 2017</a:t>
            </a:r>
            <a:endParaRPr lang="en-GB" sz="2667" dirty="0">
              <a:solidFill>
                <a:srgbClr val="000000"/>
              </a:solidFill>
            </a:endParaRPr>
          </a:p>
        </p:txBody>
      </p:sp>
      <p:sp>
        <p:nvSpPr>
          <p:cNvPr id="19" name="TextBox 18"/>
          <p:cNvSpPr txBox="1"/>
          <p:nvPr/>
        </p:nvSpPr>
        <p:spPr>
          <a:xfrm>
            <a:off x="313267" y="6504707"/>
            <a:ext cx="5988520" cy="276999"/>
          </a:xfrm>
          <a:prstGeom prst="rect">
            <a:avLst/>
          </a:prstGeom>
          <a:noFill/>
        </p:spPr>
        <p:txBody>
          <a:bodyPr wrap="square" lIns="0" rIns="0" rtlCol="0">
            <a:spAutoFit/>
          </a:bodyPr>
          <a:lstStyle/>
          <a:p>
            <a:pPr defTabSz="1219170"/>
            <a:r>
              <a:rPr lang="en-GB" sz="1200" i="1" dirty="0">
                <a:solidFill>
                  <a:srgbClr val="666F74"/>
                </a:solidFill>
                <a:latin typeface="Arial"/>
              </a:rPr>
              <a:t>The world’s leading sustainability consultancy</a:t>
            </a:r>
          </a:p>
        </p:txBody>
      </p:sp>
      <p:pic>
        <p:nvPicPr>
          <p:cNvPr id="20" name="Picture 31" descr="GLogoLG28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87820" y="5786660"/>
            <a:ext cx="807849" cy="888779"/>
          </a:xfrm>
          <a:prstGeom prst="rect">
            <a:avLst/>
          </a:prstGeom>
          <a:noFill/>
          <a:ln w="9525">
            <a:noFill/>
            <a:miter lim="800000"/>
            <a:headEnd/>
            <a:tailEnd/>
          </a:ln>
        </p:spPr>
      </p:pic>
      <p:sp>
        <p:nvSpPr>
          <p:cNvPr id="14" name="Freeform 14"/>
          <p:cNvSpPr>
            <a:spLocks/>
          </p:cNvSpPr>
          <p:nvPr/>
        </p:nvSpPr>
        <p:spPr bwMode="auto">
          <a:xfrm>
            <a:off x="-160040" y="1345757"/>
            <a:ext cx="12489971" cy="376455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96"/>
              <a:gd name="connsiteY0" fmla="*/ 0 h 10242"/>
              <a:gd name="connsiteX1" fmla="*/ 5743 w 10096"/>
              <a:gd name="connsiteY1" fmla="*/ 10242 h 10242"/>
              <a:gd name="connsiteX2" fmla="*/ 10096 w 10096"/>
              <a:gd name="connsiteY2" fmla="*/ 4193 h 10242"/>
            </a:gdLst>
            <a:ahLst/>
            <a:cxnLst>
              <a:cxn ang="0">
                <a:pos x="connsiteX0" y="connsiteY0"/>
              </a:cxn>
              <a:cxn ang="0">
                <a:pos x="connsiteX1" y="connsiteY1"/>
              </a:cxn>
              <a:cxn ang="0">
                <a:pos x="connsiteX2" y="connsiteY2"/>
              </a:cxn>
            </a:cxnLst>
            <a:rect l="l" t="t" r="r" b="b"/>
            <a:pathLst>
              <a:path w="10096" h="10242">
                <a:moveTo>
                  <a:pt x="0" y="0"/>
                </a:moveTo>
                <a:cubicBezTo>
                  <a:pt x="150" y="930"/>
                  <a:pt x="1860" y="9903"/>
                  <a:pt x="5743" y="10242"/>
                </a:cubicBezTo>
                <a:cubicBezTo>
                  <a:pt x="9262" y="10098"/>
                  <a:pt x="10096" y="4193"/>
                  <a:pt x="10096" y="4193"/>
                </a:cubicBezTo>
              </a:path>
            </a:pathLst>
          </a:custGeom>
          <a:noFill/>
          <a:ln w="1143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GB" sz="2400" dirty="0">
              <a:solidFill>
                <a:srgbClr val="666F74"/>
              </a:solidFill>
              <a:latin typeface="Arial"/>
            </a:endParaRPr>
          </a:p>
        </p:txBody>
      </p:sp>
      <p:sp>
        <p:nvSpPr>
          <p:cNvPr id="18" name="Freeform 14"/>
          <p:cNvSpPr>
            <a:spLocks/>
          </p:cNvSpPr>
          <p:nvPr/>
        </p:nvSpPr>
        <p:spPr bwMode="auto">
          <a:xfrm>
            <a:off x="-186019" y="2225139"/>
            <a:ext cx="12524612" cy="3739023"/>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385"/>
              <a:gd name="connsiteX1" fmla="*/ 5743 w 10055"/>
              <a:gd name="connsiteY1" fmla="*/ 10385 h 10385"/>
              <a:gd name="connsiteX2" fmla="*/ 10055 w 10055"/>
              <a:gd name="connsiteY2" fmla="*/ 4578 h 10385"/>
              <a:gd name="connsiteX0" fmla="*/ 0 w 10082"/>
              <a:gd name="connsiteY0" fmla="*/ 0 h 10385"/>
              <a:gd name="connsiteX1" fmla="*/ 5743 w 10082"/>
              <a:gd name="connsiteY1" fmla="*/ 10385 h 10385"/>
              <a:gd name="connsiteX2" fmla="*/ 10082 w 10082"/>
              <a:gd name="connsiteY2" fmla="*/ 4524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24"/>
              <a:gd name="connsiteY0" fmla="*/ 0 h 10528"/>
              <a:gd name="connsiteX1" fmla="*/ 5771 w 10124"/>
              <a:gd name="connsiteY1" fmla="*/ 10528 h 10528"/>
              <a:gd name="connsiteX2" fmla="*/ 10124 w 10124"/>
              <a:gd name="connsiteY2" fmla="*/ 4578 h 10528"/>
            </a:gdLst>
            <a:ahLst/>
            <a:cxnLst>
              <a:cxn ang="0">
                <a:pos x="connsiteX0" y="connsiteY0"/>
              </a:cxn>
              <a:cxn ang="0">
                <a:pos x="connsiteX1" y="connsiteY1"/>
              </a:cxn>
              <a:cxn ang="0">
                <a:pos x="connsiteX2" y="connsiteY2"/>
              </a:cxn>
            </a:cxnLst>
            <a:rect l="l" t="t" r="r" b="b"/>
            <a:pathLst>
              <a:path w="10124" h="10528">
                <a:moveTo>
                  <a:pt x="0" y="0"/>
                </a:moveTo>
                <a:cubicBezTo>
                  <a:pt x="129" y="644"/>
                  <a:pt x="1949" y="10403"/>
                  <a:pt x="5771" y="10528"/>
                </a:cubicBezTo>
                <a:cubicBezTo>
                  <a:pt x="9125" y="10456"/>
                  <a:pt x="10124" y="4578"/>
                  <a:pt x="10124" y="4578"/>
                </a:cubicBezTo>
              </a:path>
            </a:pathLst>
          </a:custGeom>
          <a:noFill/>
          <a:ln w="1143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GB" sz="2400" dirty="0">
              <a:solidFill>
                <a:srgbClr val="666F74"/>
              </a:solidFill>
              <a:latin typeface="Arial"/>
            </a:endParaRPr>
          </a:p>
        </p:txBody>
      </p:sp>
      <p:sp>
        <p:nvSpPr>
          <p:cNvPr id="9" name="Title 11"/>
          <p:cNvSpPr txBox="1">
            <a:spLocks/>
          </p:cNvSpPr>
          <p:nvPr/>
        </p:nvSpPr>
        <p:spPr bwMode="white">
          <a:xfrm>
            <a:off x="5493635" y="5800548"/>
            <a:ext cx="6299331" cy="95648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marL="0" algn="l" defTabSz="914400" rtl="0" eaLnBrk="1" fontAlgn="base" latinLnBrk="0" hangingPunct="1">
              <a:lnSpc>
                <a:spcPct val="90000"/>
              </a:lnSpc>
              <a:spcBef>
                <a:spcPct val="0"/>
              </a:spcBef>
              <a:spcAft>
                <a:spcPct val="0"/>
              </a:spcAft>
              <a:buNone/>
              <a:defRPr lang="en-GB" sz="4000" kern="1200" dirty="0">
                <a:solidFill>
                  <a:schemeClr val="bg1"/>
                </a:solidFill>
                <a:latin typeface="+mj-lt"/>
                <a:ea typeface="+mn-ea"/>
                <a:cs typeface="+mn-cs"/>
              </a:defRPr>
            </a:lvl1pPr>
          </a:lstStyle>
          <a:p>
            <a:pPr defTabSz="1219170"/>
            <a:endParaRPr lang="en-US" sz="3200" dirty="0">
              <a:solidFill>
                <a:srgbClr val="000000"/>
              </a:solidFill>
              <a:latin typeface="Book Antiqua"/>
            </a:endParaRPr>
          </a:p>
        </p:txBody>
      </p:sp>
      <p:sp>
        <p:nvSpPr>
          <p:cNvPr id="3" name="TextBox 2"/>
          <p:cNvSpPr txBox="1"/>
          <p:nvPr/>
        </p:nvSpPr>
        <p:spPr>
          <a:xfrm>
            <a:off x="1472241" y="-28575"/>
            <a:ext cx="10770560" cy="1815690"/>
          </a:xfrm>
          <a:prstGeom prst="rect">
            <a:avLst/>
          </a:prstGeom>
          <a:noFill/>
          <a:ln>
            <a:noFill/>
          </a:ln>
        </p:spPr>
        <p:txBody>
          <a:bodyPr wrap="square" lIns="0" rIns="0" rtlCol="0">
            <a:spAutoFit/>
          </a:bodyPr>
          <a:lstStyle/>
          <a:p>
            <a:pPr defTabSz="1219170"/>
            <a:r>
              <a:rPr lang="en-GB" sz="3733" b="1" dirty="0">
                <a:solidFill>
                  <a:srgbClr val="666F74">
                    <a:lumMod val="50000"/>
                  </a:srgbClr>
                </a:solidFill>
                <a:latin typeface="Arial"/>
              </a:rPr>
              <a:t>Setting our people up to …….</a:t>
            </a:r>
          </a:p>
          <a:p>
            <a:pPr defTabSz="1219170"/>
            <a:r>
              <a:rPr lang="en-GB" sz="3733" dirty="0">
                <a:solidFill>
                  <a:srgbClr val="666F74"/>
                </a:solidFill>
                <a:latin typeface="Arial"/>
              </a:rPr>
              <a:t> </a:t>
            </a:r>
          </a:p>
          <a:p>
            <a:pPr defTabSz="1219170"/>
            <a:endParaRPr lang="en-GB" sz="3733" b="1" dirty="0">
              <a:solidFill>
                <a:prstClr val="white"/>
              </a:solidFill>
              <a:latin typeface="Arial"/>
            </a:endParaRPr>
          </a:p>
        </p:txBody>
      </p:sp>
    </p:spTree>
    <p:extLst>
      <p:ext uri="{BB962C8B-B14F-4D97-AF65-F5344CB8AC3E}">
        <p14:creationId xmlns:p14="http://schemas.microsoft.com/office/powerpoint/2010/main" val="256512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Co-ordinated research agenda</a:t>
            </a:r>
          </a:p>
        </p:txBody>
      </p:sp>
      <p:sp>
        <p:nvSpPr>
          <p:cNvPr id="3" name="Slide Number Placeholder 2"/>
          <p:cNvSpPr>
            <a:spLocks noGrp="1"/>
          </p:cNvSpPr>
          <p:nvPr>
            <p:ph type="sldNum" sz="quarter" idx="10"/>
          </p:nvPr>
        </p:nvSpPr>
        <p:spPr/>
        <p:txBody>
          <a:bodyPr/>
          <a:lstStyle/>
          <a:p>
            <a:pPr defTabSz="1219170"/>
            <a:fld id="{64A0697F-D92A-44AE-9631-4DF4FB2C44EF}" type="slidenum">
              <a:rPr lang="en-GB">
                <a:solidFill>
                  <a:srgbClr val="007A5F"/>
                </a:solidFill>
                <a:latin typeface="Book Antiqua"/>
              </a:rPr>
              <a:pPr defTabSz="1219170"/>
              <a:t>10</a:t>
            </a:fld>
            <a:endParaRPr lang="en-GB" dirty="0">
              <a:solidFill>
                <a:srgbClr val="007A5F"/>
              </a:solidFill>
              <a:latin typeface="Book Antiqua"/>
            </a:endParaRPr>
          </a:p>
        </p:txBody>
      </p:sp>
      <p:sp>
        <p:nvSpPr>
          <p:cNvPr id="4" name="Text Placeholder 3"/>
          <p:cNvSpPr>
            <a:spLocks noGrp="1"/>
          </p:cNvSpPr>
          <p:nvPr>
            <p:ph type="body" sz="quarter" idx="11"/>
          </p:nvPr>
        </p:nvSpPr>
        <p:spPr/>
        <p:txBody>
          <a:bodyPr/>
          <a:lstStyle/>
          <a:p>
            <a:endParaRPr lang="en-GB" dirty="0"/>
          </a:p>
          <a:p>
            <a:endParaRPr lang="en-GB" dirty="0"/>
          </a:p>
          <a:p>
            <a:endParaRPr lang="en-GB" dirty="0"/>
          </a:p>
          <a:p>
            <a:endParaRPr lang="en-GB" dirty="0"/>
          </a:p>
          <a:p>
            <a:endParaRPr lang="en-GB" dirty="0"/>
          </a:p>
          <a:p>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23520" y="1057275"/>
            <a:ext cx="8097400" cy="1621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23521" y="2934090"/>
            <a:ext cx="4375348" cy="3203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019040" y="2934090"/>
            <a:ext cx="5523888" cy="3623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6666" y="1069438"/>
            <a:ext cx="2948204" cy="16097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851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Embedded process</a:t>
            </a:r>
          </a:p>
        </p:txBody>
      </p:sp>
      <p:sp>
        <p:nvSpPr>
          <p:cNvPr id="9" name="Slide Number Placeholder 2"/>
          <p:cNvSpPr txBox="1">
            <a:spLocks/>
          </p:cNvSpPr>
          <p:nvPr/>
        </p:nvSpPr>
        <p:spPr>
          <a:xfrm>
            <a:off x="313267" y="8182899"/>
            <a:ext cx="1415837" cy="504095"/>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64A0697F-D92A-44AE-9631-4DF4FB2C44EF}" type="slidenum">
              <a:rPr lang="en-GB" sz="1600">
                <a:solidFill>
                  <a:srgbClr val="007A5F"/>
                </a:solidFill>
                <a:latin typeface="Book Antiqua"/>
              </a:rPr>
              <a:pPr defTabSz="1219170"/>
              <a:t>11</a:t>
            </a:fld>
            <a:endParaRPr lang="en-GB" sz="1600" dirty="0">
              <a:solidFill>
                <a:srgbClr val="007A5F"/>
              </a:solidFill>
              <a:latin typeface="Book Antiqua"/>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17397" y="2102083"/>
            <a:ext cx="3033337" cy="4138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428254" y="2102083"/>
            <a:ext cx="2892025" cy="4177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823950" y="2082651"/>
            <a:ext cx="3077729" cy="4177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Placeholder 3"/>
          <p:cNvSpPr>
            <a:spLocks noGrp="1"/>
          </p:cNvSpPr>
          <p:nvPr>
            <p:ph type="body" sz="quarter" idx="11"/>
          </p:nvPr>
        </p:nvSpPr>
        <p:spPr>
          <a:xfrm>
            <a:off x="817034" y="1057275"/>
            <a:ext cx="10084645" cy="4787900"/>
          </a:xfrm>
        </p:spPr>
        <p:txBody>
          <a:bodyPr/>
          <a:lstStyle/>
          <a:p>
            <a:r>
              <a:rPr lang="en-GB" sz="2400" i="1" dirty="0"/>
              <a:t>“We won’t do it unless our client asks and pays for us to do it”</a:t>
            </a:r>
          </a:p>
        </p:txBody>
      </p:sp>
    </p:spTree>
    <p:extLst>
      <p:ext uri="{BB962C8B-B14F-4D97-AF65-F5344CB8AC3E}">
        <p14:creationId xmlns:p14="http://schemas.microsoft.com/office/powerpoint/2010/main" val="3409271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Embedded competence</a:t>
            </a:r>
          </a:p>
        </p:txBody>
      </p:sp>
      <p:sp>
        <p:nvSpPr>
          <p:cNvPr id="3" name="Slide Number Placeholder 2"/>
          <p:cNvSpPr>
            <a:spLocks noGrp="1"/>
          </p:cNvSpPr>
          <p:nvPr>
            <p:ph type="sldNum" sz="quarter" idx="10"/>
          </p:nvPr>
        </p:nvSpPr>
        <p:spPr>
          <a:xfrm>
            <a:off x="313267" y="5667275"/>
            <a:ext cx="1415837" cy="378071"/>
          </a:xfrm>
        </p:spPr>
        <p:txBody>
          <a:bodyPr/>
          <a:lstStyle/>
          <a:p>
            <a:pPr defTabSz="1219170"/>
            <a:fld id="{64A0697F-D92A-44AE-9631-4DF4FB2C44EF}" type="slidenum">
              <a:rPr lang="en-GB">
                <a:solidFill>
                  <a:srgbClr val="007A5F"/>
                </a:solidFill>
                <a:latin typeface="Book Antiqua"/>
              </a:rPr>
              <a:pPr defTabSz="1219170"/>
              <a:t>12</a:t>
            </a:fld>
            <a:endParaRPr lang="en-GB" dirty="0">
              <a:solidFill>
                <a:srgbClr val="007A5F"/>
              </a:solidFill>
              <a:latin typeface="Book Antiqua"/>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626002" y="869949"/>
            <a:ext cx="3196005" cy="2442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051171" y="3096225"/>
            <a:ext cx="2467588" cy="3203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2"/>
          <p:cNvSpPr txBox="1">
            <a:spLocks/>
          </p:cNvSpPr>
          <p:nvPr/>
        </p:nvSpPr>
        <p:spPr>
          <a:xfrm>
            <a:off x="313267" y="8182899"/>
            <a:ext cx="1415837" cy="504095"/>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64A0697F-D92A-44AE-9631-4DF4FB2C44EF}" type="slidenum">
              <a:rPr lang="en-GB" sz="1600">
                <a:solidFill>
                  <a:srgbClr val="007A5F"/>
                </a:solidFill>
                <a:latin typeface="Book Antiqua"/>
              </a:rPr>
              <a:pPr defTabSz="1219170"/>
              <a:t>12</a:t>
            </a:fld>
            <a:endParaRPr lang="en-GB" sz="1600" dirty="0">
              <a:solidFill>
                <a:srgbClr val="007A5F"/>
              </a:solidFill>
              <a:latin typeface="Book Antiqua"/>
            </a:endParaRPr>
          </a:p>
        </p:txBody>
      </p:sp>
      <p:sp>
        <p:nvSpPr>
          <p:cNvPr id="10" name="Oval 9"/>
          <p:cNvSpPr/>
          <p:nvPr/>
        </p:nvSpPr>
        <p:spPr>
          <a:xfrm>
            <a:off x="425616" y="2021016"/>
            <a:ext cx="1632181" cy="1632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200" b="1" dirty="0">
              <a:solidFill>
                <a:srgbClr val="008DD6"/>
              </a:solidFill>
              <a:latin typeface="Arial" panose="020B0604020202020204" pitchFamily="34" charset="0"/>
              <a:cs typeface="Arial" panose="020B0604020202020204" pitchFamily="34" charset="0"/>
            </a:endParaRPr>
          </a:p>
        </p:txBody>
      </p:sp>
      <p:sp>
        <p:nvSpPr>
          <p:cNvPr id="11" name="Rectangle 10"/>
          <p:cNvSpPr/>
          <p:nvPr/>
        </p:nvSpPr>
        <p:spPr>
          <a:xfrm>
            <a:off x="346539" y="1358382"/>
            <a:ext cx="3648405" cy="4941261"/>
          </a:xfrm>
          <a:prstGeom prst="rect">
            <a:avLst/>
          </a:prstGeom>
          <a:solidFill>
            <a:srgbClr val="008DD6"/>
          </a:solidFill>
          <a:ln>
            <a:solidFill>
              <a:srgbClr val="008D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dirty="0">
              <a:solidFill>
                <a:prstClr val="white"/>
              </a:solidFill>
              <a:latin typeface="Arial"/>
            </a:endParaRPr>
          </a:p>
        </p:txBody>
      </p:sp>
      <p:sp>
        <p:nvSpPr>
          <p:cNvPr id="12" name="Rectangle 11"/>
          <p:cNvSpPr/>
          <p:nvPr/>
        </p:nvSpPr>
        <p:spPr>
          <a:xfrm>
            <a:off x="4277584" y="1361617"/>
            <a:ext cx="3648405" cy="4937729"/>
          </a:xfrm>
          <a:prstGeom prst="rect">
            <a:avLst/>
          </a:prstGeom>
          <a:solidFill>
            <a:srgbClr val="007A5F"/>
          </a:solidFill>
          <a:ln>
            <a:solidFill>
              <a:srgbClr val="007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dirty="0">
              <a:solidFill>
                <a:prstClr val="white"/>
              </a:solidFill>
              <a:latin typeface="Arial"/>
            </a:endParaRPr>
          </a:p>
        </p:txBody>
      </p:sp>
      <p:sp>
        <p:nvSpPr>
          <p:cNvPr id="13" name="Rectangle 12"/>
          <p:cNvSpPr/>
          <p:nvPr/>
        </p:nvSpPr>
        <p:spPr>
          <a:xfrm>
            <a:off x="312672" y="3466931"/>
            <a:ext cx="3716139" cy="2554545"/>
          </a:xfrm>
          <a:prstGeom prst="rect">
            <a:avLst/>
          </a:prstGeom>
        </p:spPr>
        <p:txBody>
          <a:bodyPr wrap="square">
            <a:spAutoFit/>
          </a:bodyPr>
          <a:lstStyle/>
          <a:p>
            <a:pPr marL="228594" indent="-228594" defTabSz="1219170">
              <a:buFont typeface="Arial" panose="020B0604020202020204" pitchFamily="34" charset="0"/>
              <a:buChar char="•"/>
            </a:pPr>
            <a:r>
              <a:rPr lang="en-GB" sz="1600" b="1" dirty="0">
                <a:solidFill>
                  <a:prstClr val="white"/>
                </a:solidFill>
                <a:latin typeface="Arial"/>
              </a:rPr>
              <a:t>Introduced circa 2000 following inquiry into Ladbroke Grove</a:t>
            </a:r>
          </a:p>
          <a:p>
            <a:pPr marL="228594" indent="-228594" defTabSz="1219170">
              <a:buFont typeface="Arial" panose="020B0604020202020204" pitchFamily="34" charset="0"/>
              <a:buChar char="•"/>
            </a:pPr>
            <a:endParaRPr lang="en-GB" sz="1600" b="1" dirty="0">
              <a:solidFill>
                <a:prstClr val="white"/>
              </a:solidFill>
              <a:latin typeface="Arial"/>
            </a:endParaRPr>
          </a:p>
          <a:p>
            <a:pPr marL="228594" indent="-228594" defTabSz="1219170">
              <a:buFont typeface="Arial" panose="020B0604020202020204" pitchFamily="34" charset="0"/>
              <a:buChar char="•"/>
            </a:pPr>
            <a:r>
              <a:rPr lang="en-GB" sz="1600" b="1" dirty="0">
                <a:solidFill>
                  <a:prstClr val="white"/>
                </a:solidFill>
                <a:latin typeface="Arial"/>
              </a:rPr>
              <a:t>Current team – 15, 25 at peak</a:t>
            </a:r>
          </a:p>
          <a:p>
            <a:pPr marL="228594" indent="-228594" defTabSz="1219170">
              <a:buFont typeface="Arial" panose="020B0604020202020204" pitchFamily="34" charset="0"/>
              <a:buChar char="•"/>
            </a:pPr>
            <a:endParaRPr lang="en-GB" sz="1600" b="1" dirty="0">
              <a:solidFill>
                <a:prstClr val="white"/>
              </a:solidFill>
              <a:latin typeface="Arial"/>
            </a:endParaRPr>
          </a:p>
          <a:p>
            <a:pPr marL="228594" indent="-228594" defTabSz="1219170">
              <a:buFont typeface="Arial" panose="020B0604020202020204" pitchFamily="34" charset="0"/>
              <a:buChar char="•"/>
            </a:pPr>
            <a:r>
              <a:rPr lang="en-GB" sz="1600" b="1" dirty="0">
                <a:solidFill>
                  <a:prstClr val="white"/>
                </a:solidFill>
                <a:latin typeface="Arial"/>
              </a:rPr>
              <a:t>75% major projects, 25% operational performance</a:t>
            </a:r>
          </a:p>
          <a:p>
            <a:pPr marL="228594" indent="-228594" defTabSz="1219170">
              <a:buFont typeface="Arial" panose="020B0604020202020204" pitchFamily="34" charset="0"/>
              <a:buChar char="•"/>
            </a:pPr>
            <a:endParaRPr lang="en-GB" sz="1600" b="1" dirty="0">
              <a:solidFill>
                <a:prstClr val="white"/>
              </a:solidFill>
              <a:latin typeface="Arial"/>
            </a:endParaRPr>
          </a:p>
          <a:p>
            <a:pPr marL="228594" indent="-228594" defTabSz="1219170">
              <a:buFont typeface="Arial" panose="020B0604020202020204" pitchFamily="34" charset="0"/>
              <a:buChar char="•"/>
            </a:pPr>
            <a:r>
              <a:rPr lang="en-GB" sz="1600" b="1" dirty="0">
                <a:solidFill>
                  <a:prstClr val="white"/>
                </a:solidFill>
                <a:latin typeface="Arial"/>
              </a:rPr>
              <a:t>Mixture of HF, Ergonomists, Safety Culture.</a:t>
            </a:r>
          </a:p>
        </p:txBody>
      </p:sp>
      <p:sp>
        <p:nvSpPr>
          <p:cNvPr id="14" name="Rectangle 13"/>
          <p:cNvSpPr/>
          <p:nvPr/>
        </p:nvSpPr>
        <p:spPr>
          <a:xfrm>
            <a:off x="4277584" y="3468097"/>
            <a:ext cx="3648405" cy="2554545"/>
          </a:xfrm>
          <a:prstGeom prst="rect">
            <a:avLst/>
          </a:prstGeom>
        </p:spPr>
        <p:txBody>
          <a:bodyPr wrap="square">
            <a:spAutoFit/>
          </a:bodyPr>
          <a:lstStyle/>
          <a:p>
            <a:pPr marL="228594" indent="-228594" defTabSz="1219170">
              <a:buFont typeface="Arial" panose="020B0604020202020204" pitchFamily="34" charset="0"/>
              <a:buChar char="•"/>
            </a:pPr>
            <a:r>
              <a:rPr lang="en-GB" sz="1600" b="1" dirty="0">
                <a:solidFill>
                  <a:prstClr val="white"/>
                </a:solidFill>
                <a:latin typeface="Arial"/>
              </a:rPr>
              <a:t>Introduced following high profile, significantly delayed line extension, around 2000</a:t>
            </a:r>
          </a:p>
          <a:p>
            <a:pPr marL="228594" indent="-228594" defTabSz="1219170">
              <a:buFont typeface="Arial" panose="020B0604020202020204" pitchFamily="34" charset="0"/>
              <a:buChar char="•"/>
            </a:pPr>
            <a:endParaRPr lang="en-GB" sz="1600" b="1" dirty="0">
              <a:solidFill>
                <a:prstClr val="white"/>
              </a:solidFill>
              <a:latin typeface="Arial"/>
            </a:endParaRPr>
          </a:p>
          <a:p>
            <a:pPr marL="228594" indent="-228594" defTabSz="1219170">
              <a:buFont typeface="Arial" panose="020B0604020202020204" pitchFamily="34" charset="0"/>
              <a:buChar char="•"/>
            </a:pPr>
            <a:r>
              <a:rPr lang="en-GB" sz="1600" b="1" dirty="0">
                <a:solidFill>
                  <a:prstClr val="white"/>
                </a:solidFill>
                <a:latin typeface="Arial"/>
              </a:rPr>
              <a:t>Current team – 11</a:t>
            </a:r>
          </a:p>
          <a:p>
            <a:pPr marL="228594" indent="-228594" defTabSz="1219170">
              <a:buFont typeface="Arial" panose="020B0604020202020204" pitchFamily="34" charset="0"/>
              <a:buChar char="•"/>
            </a:pPr>
            <a:endParaRPr lang="en-GB" sz="1600" b="1" dirty="0">
              <a:solidFill>
                <a:prstClr val="white"/>
              </a:solidFill>
              <a:latin typeface="Arial"/>
            </a:endParaRPr>
          </a:p>
          <a:p>
            <a:pPr marL="228594" indent="-228594" defTabSz="1219170">
              <a:buFont typeface="Arial" panose="020B0604020202020204" pitchFamily="34" charset="0"/>
              <a:buChar char="•"/>
            </a:pPr>
            <a:r>
              <a:rPr lang="en-GB" sz="1600" b="1" dirty="0">
                <a:solidFill>
                  <a:prstClr val="white"/>
                </a:solidFill>
                <a:latin typeface="Arial"/>
              </a:rPr>
              <a:t>Focus is on supporting projects</a:t>
            </a:r>
          </a:p>
          <a:p>
            <a:pPr marL="228594" indent="-228594" defTabSz="1219170">
              <a:buFont typeface="Arial" panose="020B0604020202020204" pitchFamily="34" charset="0"/>
              <a:buChar char="•"/>
            </a:pPr>
            <a:endParaRPr lang="en-GB" sz="1600" b="1" dirty="0">
              <a:solidFill>
                <a:prstClr val="white"/>
              </a:solidFill>
              <a:latin typeface="Arial"/>
            </a:endParaRPr>
          </a:p>
          <a:p>
            <a:pPr marL="228594" indent="-228594" defTabSz="1219170">
              <a:buFont typeface="Arial" panose="020B0604020202020204" pitchFamily="34" charset="0"/>
              <a:buChar char="•"/>
            </a:pPr>
            <a:r>
              <a:rPr lang="en-GB" sz="1600" b="1" dirty="0">
                <a:solidFill>
                  <a:prstClr val="white"/>
                </a:solidFill>
                <a:latin typeface="Arial"/>
              </a:rPr>
              <a:t>HF, Ergonomists embedded in project delivery teams.</a:t>
            </a:r>
          </a:p>
        </p:txBody>
      </p:sp>
      <p:sp>
        <p:nvSpPr>
          <p:cNvPr id="15" name="Oval 14"/>
          <p:cNvSpPr/>
          <p:nvPr/>
        </p:nvSpPr>
        <p:spPr>
          <a:xfrm>
            <a:off x="5286936" y="1559059"/>
            <a:ext cx="1632181" cy="1632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200" b="1" dirty="0">
              <a:solidFill>
                <a:srgbClr val="008DD6"/>
              </a:solidFill>
              <a:latin typeface="Arial" panose="020B0604020202020204" pitchFamily="34" charset="0"/>
              <a:cs typeface="Arial" panose="020B0604020202020204" pitchFamily="34" charset="0"/>
            </a:endParaRPr>
          </a:p>
        </p:txBody>
      </p:sp>
      <p:grpSp>
        <p:nvGrpSpPr>
          <p:cNvPr id="24" name="Group 23"/>
          <p:cNvGrpSpPr/>
          <p:nvPr/>
        </p:nvGrpSpPr>
        <p:grpSpPr>
          <a:xfrm>
            <a:off x="1324171" y="1570140"/>
            <a:ext cx="1632181" cy="1632181"/>
            <a:chOff x="341015" y="1430970"/>
            <a:chExt cx="1224136" cy="1224136"/>
          </a:xfrm>
        </p:grpSpPr>
        <p:sp>
          <p:nvSpPr>
            <p:cNvPr id="17" name="Oval 16"/>
            <p:cNvSpPr/>
            <p:nvPr/>
          </p:nvSpPr>
          <p:spPr>
            <a:xfrm>
              <a:off x="341015" y="1430970"/>
              <a:ext cx="1224136" cy="1224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200" b="1" dirty="0">
                <a:solidFill>
                  <a:srgbClr val="008DD6"/>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89" y="1807165"/>
              <a:ext cx="1023638" cy="467313"/>
            </a:xfrm>
            <a:prstGeom prst="rect">
              <a:avLst/>
            </a:prstGeom>
          </p:spPr>
        </p:pic>
      </p:gr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3701" y="1842343"/>
            <a:ext cx="1245636" cy="1003197"/>
          </a:xfrm>
          <a:prstGeom prst="rect">
            <a:avLst/>
          </a:prstGeom>
        </p:spPr>
      </p:pic>
    </p:spTree>
    <p:extLst>
      <p:ext uri="{BB962C8B-B14F-4D97-AF65-F5344CB8AC3E}">
        <p14:creationId xmlns:p14="http://schemas.microsoft.com/office/powerpoint/2010/main" val="23911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risk associated with behaviour</a:t>
            </a:r>
          </a:p>
        </p:txBody>
      </p:sp>
      <p:sp>
        <p:nvSpPr>
          <p:cNvPr id="3" name="Slide Number Placeholder 2"/>
          <p:cNvSpPr>
            <a:spLocks noGrp="1"/>
          </p:cNvSpPr>
          <p:nvPr>
            <p:ph type="sldNum" sz="quarter" idx="10"/>
          </p:nvPr>
        </p:nvSpPr>
        <p:spPr/>
        <p:txBody>
          <a:bodyPr/>
          <a:lstStyle/>
          <a:p>
            <a:pPr defTabSz="1219170"/>
            <a:fld id="{64A0697F-D92A-44AE-9631-4DF4FB2C44EF}" type="slidenum">
              <a:rPr lang="en-GB">
                <a:solidFill>
                  <a:srgbClr val="007A5F"/>
                </a:solidFill>
                <a:latin typeface="Book Antiqua"/>
              </a:rPr>
              <a:pPr defTabSz="1219170"/>
              <a:t>13</a:t>
            </a:fld>
            <a:endParaRPr lang="en-GB" dirty="0">
              <a:solidFill>
                <a:srgbClr val="007A5F"/>
              </a:solidFill>
              <a:latin typeface="Book Antiqua"/>
            </a:endParaRPr>
          </a:p>
        </p:txBody>
      </p:sp>
      <p:sp>
        <p:nvSpPr>
          <p:cNvPr id="4" name="Text Placeholder 3"/>
          <p:cNvSpPr>
            <a:spLocks noGrp="1"/>
          </p:cNvSpPr>
          <p:nvPr>
            <p:ph type="body" sz="quarter" idx="11"/>
          </p:nvPr>
        </p:nvSpPr>
        <p:spPr/>
        <p:txBody>
          <a:bodyPr/>
          <a:lstStyle/>
          <a:p>
            <a:r>
              <a:rPr lang="en-GB" sz="2400" dirty="0"/>
              <a:t>Tools, tools, tools:</a:t>
            </a:r>
          </a:p>
          <a:p>
            <a:pPr lvl="1"/>
            <a:r>
              <a:rPr lang="en-GB" sz="1867" dirty="0"/>
              <a:t>ALCRM</a:t>
            </a:r>
          </a:p>
          <a:p>
            <a:pPr lvl="1"/>
            <a:r>
              <a:rPr lang="en-GB" sz="1867" dirty="0"/>
              <a:t>Overcrowding risk assessment</a:t>
            </a:r>
          </a:p>
          <a:p>
            <a:pPr lvl="1"/>
            <a:r>
              <a:rPr lang="en-GB" sz="1867" dirty="0" err="1"/>
              <a:t>Conspicuity</a:t>
            </a:r>
            <a:r>
              <a:rPr lang="en-GB" sz="1867" dirty="0"/>
              <a:t> Camera</a:t>
            </a:r>
          </a:p>
          <a:p>
            <a:pPr lvl="1"/>
            <a:r>
              <a:rPr lang="en-GB" sz="1867" dirty="0"/>
              <a:t>Route Drivability Tool</a:t>
            </a:r>
          </a:p>
          <a:p>
            <a:pPr lvl="1"/>
            <a:r>
              <a:rPr lang="en-GB" sz="1867" dirty="0"/>
              <a:t>SPAD Risk Ranking Tool</a:t>
            </a:r>
          </a:p>
          <a:p>
            <a:pPr lvl="1"/>
            <a:r>
              <a:rPr lang="en-GB" sz="1867" dirty="0"/>
              <a:t>Fixed Lineside Assessment Tool</a:t>
            </a:r>
          </a:p>
          <a:p>
            <a:pPr lvl="1"/>
            <a:r>
              <a:rPr lang="en-GB" sz="1867" dirty="0"/>
              <a:t>Taking Safe Decisions Analysis Tool</a:t>
            </a:r>
          </a:p>
          <a:p>
            <a:pPr lvl="1"/>
            <a:r>
              <a:rPr lang="en-GB" sz="1867" dirty="0"/>
              <a:t>ODEC/IWA</a:t>
            </a:r>
          </a:p>
          <a:p>
            <a:pPr lvl="1"/>
            <a:r>
              <a:rPr lang="en-GB" sz="1867" dirty="0"/>
              <a:t>Level Crossing Risk Management Toolkit</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52614" y="1249681"/>
            <a:ext cx="5988524" cy="4402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24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Embedding new tools</a:t>
            </a:r>
          </a:p>
        </p:txBody>
      </p:sp>
      <p:sp>
        <p:nvSpPr>
          <p:cNvPr id="3" name="Slide Number Placeholder 2"/>
          <p:cNvSpPr>
            <a:spLocks noGrp="1"/>
          </p:cNvSpPr>
          <p:nvPr>
            <p:ph type="sldNum" sz="quarter" idx="10"/>
          </p:nvPr>
        </p:nvSpPr>
        <p:spPr/>
        <p:txBody>
          <a:bodyPr/>
          <a:lstStyle/>
          <a:p>
            <a:pPr defTabSz="1219170"/>
            <a:fld id="{64A0697F-D92A-44AE-9631-4DF4FB2C44EF}" type="slidenum">
              <a:rPr lang="en-GB">
                <a:solidFill>
                  <a:srgbClr val="007A5F"/>
                </a:solidFill>
                <a:latin typeface="Book Antiqua"/>
              </a:rPr>
              <a:pPr defTabSz="1219170"/>
              <a:t>14</a:t>
            </a:fld>
            <a:endParaRPr lang="en-GB" dirty="0">
              <a:solidFill>
                <a:srgbClr val="007A5F"/>
              </a:solidFill>
              <a:latin typeface="Book Antiqua"/>
            </a:endParaRPr>
          </a:p>
        </p:txBody>
      </p:sp>
      <p:sp>
        <p:nvSpPr>
          <p:cNvPr id="4" name="Text Placeholder 3"/>
          <p:cNvSpPr>
            <a:spLocks noGrp="1"/>
          </p:cNvSpPr>
          <p:nvPr>
            <p:ph type="body" sz="quarter" idx="11"/>
          </p:nvPr>
        </p:nvSpPr>
        <p:spPr>
          <a:xfrm>
            <a:off x="817034" y="1067435"/>
            <a:ext cx="7271276" cy="4787900"/>
          </a:xfrm>
        </p:spPr>
        <p:txBody>
          <a:bodyPr/>
          <a:lstStyle/>
          <a:p>
            <a:r>
              <a:rPr lang="en-GB" dirty="0"/>
              <a:t>Tools will only deliver a culture improvement in the right conditions:</a:t>
            </a:r>
          </a:p>
          <a:p>
            <a:pPr lvl="1"/>
            <a:r>
              <a:rPr lang="en-GB" dirty="0"/>
              <a:t>Just/fair culture:</a:t>
            </a:r>
          </a:p>
          <a:p>
            <a:pPr lvl="2"/>
            <a:r>
              <a:rPr lang="en-GB" dirty="0"/>
              <a:t>“Now I know exactly when it is ok to blame someone”</a:t>
            </a:r>
          </a:p>
          <a:p>
            <a:pPr lvl="1"/>
            <a:endParaRPr lang="en-GB" dirty="0"/>
          </a:p>
          <a:p>
            <a:pPr lvl="1"/>
            <a:r>
              <a:rPr lang="en-GB" dirty="0"/>
              <a:t>Incident reporting system:</a:t>
            </a:r>
          </a:p>
          <a:p>
            <a:pPr lvl="2"/>
            <a:r>
              <a:rPr lang="en-GB" dirty="0"/>
              <a:t>“Its great, but we haven’t had time to install the software on our new computers”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310" y="2108371"/>
            <a:ext cx="4700271" cy="4028804"/>
          </a:xfrm>
          <a:prstGeom prst="rect">
            <a:avLst/>
          </a:prstGeom>
        </p:spPr>
      </p:pic>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0438445" y="161925"/>
            <a:ext cx="1641795" cy="2352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38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summary</a:t>
            </a:r>
          </a:p>
        </p:txBody>
      </p:sp>
      <p:sp>
        <p:nvSpPr>
          <p:cNvPr id="3" name="Slide Number Placeholder 2"/>
          <p:cNvSpPr>
            <a:spLocks noGrp="1"/>
          </p:cNvSpPr>
          <p:nvPr>
            <p:ph type="sldNum" sz="quarter" idx="10"/>
          </p:nvPr>
        </p:nvSpPr>
        <p:spPr/>
        <p:txBody>
          <a:bodyPr/>
          <a:lstStyle/>
          <a:p>
            <a:pPr defTabSz="1219170"/>
            <a:fld id="{64A0697F-D92A-44AE-9631-4DF4FB2C44EF}" type="slidenum">
              <a:rPr lang="en-GB">
                <a:solidFill>
                  <a:srgbClr val="007A5F"/>
                </a:solidFill>
                <a:latin typeface="Book Antiqua"/>
              </a:rPr>
              <a:pPr defTabSz="1219170"/>
              <a:t>15</a:t>
            </a:fld>
            <a:endParaRPr lang="en-GB" dirty="0">
              <a:solidFill>
                <a:srgbClr val="007A5F"/>
              </a:solidFill>
              <a:latin typeface="Book Antiqua"/>
            </a:endParaRPr>
          </a:p>
        </p:txBody>
      </p:sp>
      <p:sp>
        <p:nvSpPr>
          <p:cNvPr id="4" name="Text Placeholder 3"/>
          <p:cNvSpPr>
            <a:spLocks noGrp="1"/>
          </p:cNvSpPr>
          <p:nvPr>
            <p:ph type="body" sz="quarter" idx="11"/>
          </p:nvPr>
        </p:nvSpPr>
        <p:spPr/>
        <p:txBody>
          <a:bodyPr/>
          <a:lstStyle/>
          <a:p>
            <a:pPr lvl="1"/>
            <a:r>
              <a:rPr lang="en-GB" dirty="0"/>
              <a:t>The baseline cultural foundations are good</a:t>
            </a:r>
          </a:p>
          <a:p>
            <a:pPr lvl="1"/>
            <a:r>
              <a:rPr lang="en-GB" dirty="0"/>
              <a:t>Address behaviours by fixing the system not the individual.</a:t>
            </a:r>
          </a:p>
          <a:p>
            <a:pPr lvl="1"/>
            <a:r>
              <a:rPr lang="en-GB" dirty="0"/>
              <a:t>Set people up to succeed, use engineering methods to design out the potential for  undesirable behaviours.</a:t>
            </a:r>
          </a:p>
          <a:p>
            <a:pPr lvl="1"/>
            <a:endParaRPr lang="en-GB" dirty="0"/>
          </a:p>
          <a:p>
            <a:pPr lvl="1"/>
            <a:r>
              <a:rPr lang="en-GB" dirty="0"/>
              <a:t>Steps are underway…</a:t>
            </a:r>
          </a:p>
          <a:p>
            <a:pPr lvl="2"/>
            <a:r>
              <a:rPr lang="en-GB" dirty="0"/>
              <a:t>Behavioural research programme</a:t>
            </a:r>
          </a:p>
          <a:p>
            <a:pPr lvl="2"/>
            <a:r>
              <a:rPr lang="en-GB" dirty="0"/>
              <a:t>MP led Human Factors Integration programme and PTS collaborations</a:t>
            </a:r>
          </a:p>
          <a:p>
            <a:pPr lvl="2"/>
            <a:r>
              <a:rPr lang="en-GB" dirty="0"/>
              <a:t>Systems thinking around safety and risk management. </a:t>
            </a:r>
          </a:p>
          <a:p>
            <a:endParaRPr lang="en-GB" dirty="0"/>
          </a:p>
          <a:p>
            <a:endParaRPr lang="en-GB" dirty="0"/>
          </a:p>
        </p:txBody>
      </p:sp>
    </p:spTree>
    <p:extLst>
      <p:ext uri="{BB962C8B-B14F-4D97-AF65-F5344CB8AC3E}">
        <p14:creationId xmlns:p14="http://schemas.microsoft.com/office/powerpoint/2010/main" val="414331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a:xfrm>
            <a:off x="499534" y="997141"/>
            <a:ext cx="5179905" cy="3848544"/>
          </a:xfrm>
        </p:spPr>
        <p:txBody>
          <a:bodyPr/>
          <a:lstStyle/>
          <a:p>
            <a:r>
              <a:rPr lang="en-GB" sz="2667" dirty="0"/>
              <a:t>For more information please contact:</a:t>
            </a:r>
          </a:p>
          <a:p>
            <a:endParaRPr lang="en-GB" sz="2667" dirty="0"/>
          </a:p>
          <a:p>
            <a:pPr>
              <a:spcBef>
                <a:spcPct val="15000"/>
              </a:spcBef>
            </a:pPr>
            <a:r>
              <a:rPr lang="en-GB" sz="2667" dirty="0"/>
              <a:t>Dr Alastair </a:t>
            </a:r>
            <a:r>
              <a:rPr lang="en-GB" sz="2667" dirty="0" err="1"/>
              <a:t>Mckenzie-Kerr</a:t>
            </a:r>
            <a:endParaRPr lang="en-GB" sz="2667" dirty="0"/>
          </a:p>
          <a:p>
            <a:pPr>
              <a:spcBef>
                <a:spcPct val="15000"/>
              </a:spcBef>
            </a:pPr>
            <a:r>
              <a:rPr lang="en-GB" sz="2667" i="1" dirty="0"/>
              <a:t>Principal Consultant, Human Factors, ERM</a:t>
            </a:r>
            <a:br>
              <a:rPr lang="en-GB" sz="2667" i="1" dirty="0">
                <a:ea typeface="Adobe Kaiti Std R" pitchFamily="18" charset="-128"/>
              </a:rPr>
            </a:br>
            <a:endParaRPr lang="en-GB" sz="2667" i="1" dirty="0">
              <a:ea typeface="Adobe Kaiti Std R" pitchFamily="18" charset="-128"/>
            </a:endParaRPr>
          </a:p>
        </p:txBody>
      </p:sp>
      <p:sp>
        <p:nvSpPr>
          <p:cNvPr id="4" name="Slide Number Placeholder 3"/>
          <p:cNvSpPr>
            <a:spLocks noGrp="1"/>
          </p:cNvSpPr>
          <p:nvPr>
            <p:ph type="sldNum" sz="quarter" idx="12"/>
          </p:nvPr>
        </p:nvSpPr>
        <p:spPr/>
        <p:txBody>
          <a:bodyPr/>
          <a:lstStyle/>
          <a:p>
            <a:pPr defTabSz="1219170"/>
            <a:fld id="{08856093-BF6B-4655-BB6B-52DB0A9B5784}" type="slidenum">
              <a:rPr lang="en-GB">
                <a:solidFill>
                  <a:srgbClr val="007A5F"/>
                </a:solidFill>
                <a:latin typeface="Book Antiqua"/>
              </a:rPr>
              <a:pPr defTabSz="1219170"/>
              <a:t>16</a:t>
            </a:fld>
            <a:endParaRPr lang="en-GB" dirty="0">
              <a:solidFill>
                <a:srgbClr val="007A5F"/>
              </a:solidFill>
              <a:latin typeface="Book Antiqua"/>
            </a:endParaRPr>
          </a:p>
        </p:txBody>
      </p:sp>
      <p:sp>
        <p:nvSpPr>
          <p:cNvPr id="5" name="TextBox 4"/>
          <p:cNvSpPr txBox="1"/>
          <p:nvPr/>
        </p:nvSpPr>
        <p:spPr>
          <a:xfrm>
            <a:off x="499533" y="4399280"/>
            <a:ext cx="6731000" cy="1857175"/>
          </a:xfrm>
          <a:prstGeom prst="rect">
            <a:avLst/>
          </a:prstGeom>
          <a:noFill/>
        </p:spPr>
        <p:txBody>
          <a:bodyPr wrap="square" lIns="0" rIns="0" rtlCol="0">
            <a:spAutoFit/>
          </a:bodyPr>
          <a:lstStyle/>
          <a:p>
            <a:pPr defTabSz="1219170">
              <a:spcBef>
                <a:spcPct val="15000"/>
              </a:spcBef>
            </a:pPr>
            <a:r>
              <a:rPr lang="en-GB" sz="2667" dirty="0">
                <a:solidFill>
                  <a:srgbClr val="666F74"/>
                </a:solidFill>
                <a:latin typeface="Arial"/>
                <a:ea typeface="Adobe Kaiti Std R" pitchFamily="18" charset="-128"/>
              </a:rPr>
              <a:t>T   </a:t>
            </a:r>
            <a:r>
              <a:rPr lang="en-GB" sz="2667" dirty="0">
                <a:solidFill>
                  <a:srgbClr val="E85E00"/>
                </a:solidFill>
                <a:latin typeface="Arial"/>
                <a:ea typeface="Adobe Kaiti Std R" pitchFamily="18" charset="-128"/>
              </a:rPr>
              <a:t>+44 117 910 6711</a:t>
            </a:r>
          </a:p>
          <a:p>
            <a:pPr defTabSz="1219170">
              <a:spcBef>
                <a:spcPct val="15000"/>
              </a:spcBef>
            </a:pPr>
            <a:r>
              <a:rPr lang="en-GB" sz="2667" dirty="0">
                <a:solidFill>
                  <a:srgbClr val="666F74"/>
                </a:solidFill>
                <a:latin typeface="Arial"/>
                <a:ea typeface="Adobe Kaiti Std R" pitchFamily="18" charset="-128"/>
              </a:rPr>
              <a:t>M  </a:t>
            </a:r>
            <a:r>
              <a:rPr lang="en-GB" sz="2667" dirty="0">
                <a:solidFill>
                  <a:srgbClr val="E85E00"/>
                </a:solidFill>
                <a:latin typeface="Arial"/>
                <a:ea typeface="Adobe Kaiti Std R" pitchFamily="18" charset="-128"/>
              </a:rPr>
              <a:t>+44 7887 411 226	</a:t>
            </a:r>
          </a:p>
          <a:p>
            <a:pPr defTabSz="1219170">
              <a:spcBef>
                <a:spcPct val="15000"/>
              </a:spcBef>
            </a:pPr>
            <a:r>
              <a:rPr lang="en-GB" sz="2667" dirty="0">
                <a:solidFill>
                  <a:srgbClr val="666F74"/>
                </a:solidFill>
                <a:latin typeface="Arial"/>
                <a:ea typeface="Adobe Kaiti Std R" pitchFamily="18" charset="-128"/>
              </a:rPr>
              <a:t>E   </a:t>
            </a:r>
            <a:r>
              <a:rPr lang="en-GB" sz="2667" dirty="0">
                <a:solidFill>
                  <a:srgbClr val="E85E00"/>
                </a:solidFill>
                <a:latin typeface="Arial"/>
                <a:ea typeface="Adobe Kaiti Std R" pitchFamily="18" charset="-128"/>
              </a:rPr>
              <a:t>alastair.mckenzie-kerr@erm.com</a:t>
            </a:r>
          </a:p>
          <a:p>
            <a:pPr defTabSz="1219170"/>
            <a:endParaRPr lang="en-GB" sz="2667" dirty="0" err="1">
              <a:solidFill>
                <a:srgbClr val="666F74"/>
              </a:solidFill>
              <a:latin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533" y="380669"/>
            <a:ext cx="4225203" cy="4150692"/>
          </a:xfrm>
          <a:prstGeom prst="rect">
            <a:avLst/>
          </a:prstGeom>
        </p:spPr>
      </p:pic>
    </p:spTree>
    <p:extLst>
      <p:ext uri="{BB962C8B-B14F-4D97-AF65-F5344CB8AC3E}">
        <p14:creationId xmlns:p14="http://schemas.microsoft.com/office/powerpoint/2010/main" val="121778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Slide Number Placeholder 2"/>
          <p:cNvSpPr>
            <a:spLocks noGrp="1"/>
          </p:cNvSpPr>
          <p:nvPr>
            <p:ph type="sldNum" sz="quarter" idx="10"/>
          </p:nvPr>
        </p:nvSpPr>
        <p:spPr/>
        <p:txBody>
          <a:bodyPr/>
          <a:lstStyle/>
          <a:p>
            <a:pPr defTabSz="1219170"/>
            <a:fld id="{64A0697F-D92A-44AE-9631-4DF4FB2C44EF}" type="slidenum">
              <a:rPr lang="en-GB">
                <a:solidFill>
                  <a:srgbClr val="007A5F"/>
                </a:solidFill>
                <a:latin typeface="Book Antiqua"/>
              </a:rPr>
              <a:pPr defTabSz="1219170"/>
              <a:t>2</a:t>
            </a:fld>
            <a:endParaRPr lang="en-GB" dirty="0">
              <a:solidFill>
                <a:srgbClr val="007A5F"/>
              </a:solidFill>
              <a:latin typeface="Book Antiqua"/>
            </a:endParaRPr>
          </a:p>
        </p:txBody>
      </p:sp>
      <p:sp>
        <p:nvSpPr>
          <p:cNvPr id="4" name="Text Placeholder 3"/>
          <p:cNvSpPr>
            <a:spLocks noGrp="1"/>
          </p:cNvSpPr>
          <p:nvPr>
            <p:ph type="body" sz="quarter" idx="11"/>
          </p:nvPr>
        </p:nvSpPr>
        <p:spPr>
          <a:xfrm>
            <a:off x="817033" y="1057275"/>
            <a:ext cx="6594928" cy="4787900"/>
          </a:xfrm>
        </p:spPr>
        <p:txBody>
          <a:bodyPr/>
          <a:lstStyle/>
          <a:p>
            <a:r>
              <a:rPr lang="en-GB" sz="2667" dirty="0"/>
              <a:t>Chartered Psychologist, Human Factors and Ergonomics specialists</a:t>
            </a:r>
          </a:p>
        </p:txBody>
      </p:sp>
      <p:grpSp>
        <p:nvGrpSpPr>
          <p:cNvPr id="5" name="Group 4"/>
          <p:cNvGrpSpPr/>
          <p:nvPr/>
        </p:nvGrpSpPr>
        <p:grpSpPr>
          <a:xfrm>
            <a:off x="2986803" y="5156489"/>
            <a:ext cx="8940696" cy="1005977"/>
            <a:chOff x="4467196" y="5256445"/>
            <a:chExt cx="4428036" cy="58286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196" y="5256445"/>
              <a:ext cx="1191523" cy="45625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13540" y="5374922"/>
              <a:ext cx="1681692" cy="46438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039" y="5369100"/>
              <a:ext cx="1283237" cy="286365"/>
            </a:xfrm>
            <a:prstGeom prst="rect">
              <a:avLst/>
            </a:prstGeom>
          </p:spPr>
        </p:pic>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81" y="4876509"/>
            <a:ext cx="2694880" cy="134744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7863" y="2406156"/>
            <a:ext cx="2222500" cy="101600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9283" y="2564585"/>
            <a:ext cx="1810431" cy="85757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139" y="2539451"/>
            <a:ext cx="2447675" cy="74941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8469" y="4012914"/>
            <a:ext cx="3499304" cy="425748"/>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4987" y="3820744"/>
            <a:ext cx="1717104" cy="937560"/>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557" y="2324223"/>
            <a:ext cx="1244600" cy="1041400"/>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23078" y="3860315"/>
            <a:ext cx="3408740" cy="730947"/>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70587" y="3844788"/>
            <a:ext cx="946151" cy="762000"/>
          </a:xfrm>
          <a:prstGeom prst="rect">
            <a:avLst/>
          </a:prstGeom>
        </p:spPr>
      </p:pic>
      <p:pic>
        <p:nvPicPr>
          <p:cNvPr id="23" name="Picture 2" descr="\\UKBRSDC02\Data\Bristol\Confidential Projects\0310538 BM JV-UK-HF-Human.AP\2. Working Folders\Site Photos\Duncan\P9100018.JPG"/>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8108314" y="161925"/>
            <a:ext cx="3863685" cy="2073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7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Baseline</a:t>
            </a:r>
          </a:p>
        </p:txBody>
      </p:sp>
      <p:sp>
        <p:nvSpPr>
          <p:cNvPr id="3" name="Slide Number Placeholder 2"/>
          <p:cNvSpPr>
            <a:spLocks noGrp="1"/>
          </p:cNvSpPr>
          <p:nvPr>
            <p:ph type="sldNum" sz="quarter" idx="10"/>
          </p:nvPr>
        </p:nvSpPr>
        <p:spPr/>
        <p:txBody>
          <a:bodyPr/>
          <a:lstStyle/>
          <a:p>
            <a:pPr defTabSz="1219170"/>
            <a:fld id="{64A0697F-D92A-44AE-9631-4DF4FB2C44EF}" type="slidenum">
              <a:rPr lang="en-GB">
                <a:solidFill>
                  <a:srgbClr val="007A5F"/>
                </a:solidFill>
                <a:latin typeface="Book Antiqua"/>
              </a:rPr>
              <a:pPr defTabSz="1219170"/>
              <a:t>3</a:t>
            </a:fld>
            <a:endParaRPr lang="en-GB" dirty="0">
              <a:solidFill>
                <a:srgbClr val="007A5F"/>
              </a:solidFill>
              <a:latin typeface="Book Antiqua"/>
            </a:endParaRPr>
          </a:p>
        </p:txBody>
      </p:sp>
      <p:sp>
        <p:nvSpPr>
          <p:cNvPr id="4" name="Text Placeholder 3"/>
          <p:cNvSpPr>
            <a:spLocks noGrp="1"/>
          </p:cNvSpPr>
          <p:nvPr>
            <p:ph type="body" sz="quarter" idx="11"/>
          </p:nvPr>
        </p:nvSpPr>
        <p:spPr/>
        <p:txBody>
          <a:bodyPr/>
          <a:lstStyle/>
          <a:p>
            <a:r>
              <a:rPr lang="en-GB" dirty="0"/>
              <a:t>It is not all bad news….</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858448" y="2028726"/>
            <a:ext cx="6699933" cy="410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42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733" dirty="0"/>
              <a:t>Last week, in a </a:t>
            </a:r>
            <a:r>
              <a:rPr lang="en-GB" sz="3733" dirty="0" err="1"/>
              <a:t>portacabin</a:t>
            </a:r>
            <a:r>
              <a:rPr lang="en-GB" sz="3733" dirty="0"/>
              <a:t>, near the motorway</a:t>
            </a:r>
          </a:p>
        </p:txBody>
      </p:sp>
      <p:sp>
        <p:nvSpPr>
          <p:cNvPr id="3" name="Slide Number Placeholder 2"/>
          <p:cNvSpPr>
            <a:spLocks noGrp="1"/>
          </p:cNvSpPr>
          <p:nvPr>
            <p:ph type="sldNum" sz="quarter" idx="10"/>
          </p:nvPr>
        </p:nvSpPr>
        <p:spPr/>
        <p:txBody>
          <a:bodyPr/>
          <a:lstStyle/>
          <a:p>
            <a:pPr defTabSz="1219170"/>
            <a:fld id="{64A0697F-D92A-44AE-9631-4DF4FB2C44EF}" type="slidenum">
              <a:rPr lang="en-GB">
                <a:solidFill>
                  <a:srgbClr val="007A5F"/>
                </a:solidFill>
                <a:latin typeface="Book Antiqua"/>
              </a:rPr>
              <a:pPr defTabSz="1219170"/>
              <a:t>4</a:t>
            </a:fld>
            <a:endParaRPr lang="en-GB" dirty="0">
              <a:solidFill>
                <a:srgbClr val="007A5F"/>
              </a:solidFill>
              <a:latin typeface="Book Antiqua"/>
            </a:endParaRPr>
          </a:p>
        </p:txBody>
      </p:sp>
      <p:sp>
        <p:nvSpPr>
          <p:cNvPr id="4" name="Text Placeholder 3"/>
          <p:cNvSpPr>
            <a:spLocks noGrp="1"/>
          </p:cNvSpPr>
          <p:nvPr>
            <p:ph type="body" sz="quarter" idx="11"/>
          </p:nvPr>
        </p:nvSpPr>
        <p:spPr>
          <a:xfrm>
            <a:off x="817034" y="1057275"/>
            <a:ext cx="6040967" cy="4787900"/>
          </a:xfrm>
        </p:spPr>
        <p:txBody>
          <a:bodyPr/>
          <a:lstStyle/>
          <a:p>
            <a:r>
              <a:rPr lang="en-GB" sz="2667" dirty="0"/>
              <a:t>“All these values and behaviours are great but what am I supposed to do with them?”</a:t>
            </a:r>
          </a:p>
          <a:p>
            <a:endParaRPr lang="en-GB" sz="2667" dirty="0"/>
          </a:p>
          <a:p>
            <a:r>
              <a:rPr lang="en-GB" sz="2667" dirty="0"/>
              <a:t>“You can forget all this touchy feely stuff, I’ve got a programme with no float and a target price that won’t be agreed until a month after we start digging.”</a:t>
            </a:r>
          </a:p>
          <a:p>
            <a:endParaRPr lang="en-GB" sz="2667" dirty="0"/>
          </a:p>
          <a:p>
            <a:r>
              <a:rPr lang="en-GB" sz="2667" dirty="0"/>
              <a:t>“There’s no value adding value to our resources”</a:t>
            </a:r>
          </a:p>
          <a:p>
            <a:endParaRPr lang="en-GB" sz="2667" dirty="0"/>
          </a:p>
        </p:txBody>
      </p:sp>
      <p:pic>
        <p:nvPicPr>
          <p:cNvPr id="10" name="Picture 4" descr="C:\Users\Ian.Hamilton\Documents\Projects\BMJV Safety Culture\Bowties workshop\Site photos\P100061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800961" y="1049463"/>
            <a:ext cx="3426483" cy="4923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45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Parallels between road and rail</a:t>
            </a:r>
          </a:p>
        </p:txBody>
      </p:sp>
      <p:sp>
        <p:nvSpPr>
          <p:cNvPr id="3" name="Slide Number Placeholder 2"/>
          <p:cNvSpPr>
            <a:spLocks noGrp="1"/>
          </p:cNvSpPr>
          <p:nvPr>
            <p:ph type="sldNum" sz="quarter" idx="10"/>
          </p:nvPr>
        </p:nvSpPr>
        <p:spPr/>
        <p:txBody>
          <a:bodyPr/>
          <a:lstStyle/>
          <a:p>
            <a:pPr defTabSz="1219170"/>
            <a:fld id="{64A0697F-D92A-44AE-9631-4DF4FB2C44EF}" type="slidenum">
              <a:rPr lang="en-GB">
                <a:solidFill>
                  <a:srgbClr val="007A5F"/>
                </a:solidFill>
                <a:latin typeface="Book Antiqua"/>
              </a:rPr>
              <a:pPr defTabSz="1219170"/>
              <a:t>5</a:t>
            </a:fld>
            <a:endParaRPr lang="en-GB" dirty="0">
              <a:solidFill>
                <a:srgbClr val="007A5F"/>
              </a:solidFill>
              <a:latin typeface="Book Antiqua"/>
            </a:endParaRPr>
          </a:p>
        </p:txBody>
      </p:sp>
      <p:sp>
        <p:nvSpPr>
          <p:cNvPr id="4" name="Text Placeholder 3"/>
          <p:cNvSpPr>
            <a:spLocks noGrp="1"/>
          </p:cNvSpPr>
          <p:nvPr>
            <p:ph type="body" sz="quarter" idx="11"/>
          </p:nvPr>
        </p:nvSpPr>
        <p:spPr>
          <a:xfrm>
            <a:off x="817034" y="1057275"/>
            <a:ext cx="3795607" cy="4787900"/>
          </a:xfrm>
        </p:spPr>
        <p:txBody>
          <a:bodyPr/>
          <a:lstStyle/>
          <a:p>
            <a:pPr lvl="1"/>
            <a:r>
              <a:rPr lang="en-GB" sz="2133" dirty="0"/>
              <a:t>Supply chain</a:t>
            </a:r>
          </a:p>
          <a:p>
            <a:pPr lvl="1"/>
            <a:r>
              <a:rPr lang="en-GB" sz="2133" dirty="0"/>
              <a:t>Workforce</a:t>
            </a:r>
          </a:p>
          <a:p>
            <a:pPr lvl="1"/>
            <a:r>
              <a:rPr lang="en-GB" sz="2133" dirty="0"/>
              <a:t>Competence profile</a:t>
            </a:r>
          </a:p>
          <a:p>
            <a:pPr lvl="1"/>
            <a:r>
              <a:rPr lang="en-GB" sz="2133" dirty="0"/>
              <a:t>Programme delivery and ops/maintenance</a:t>
            </a:r>
          </a:p>
          <a:p>
            <a:pPr lvl="1"/>
            <a:r>
              <a:rPr lang="en-GB" sz="2133" dirty="0"/>
              <a:t>Client organisation </a:t>
            </a:r>
          </a:p>
          <a:p>
            <a:pPr lvl="1"/>
            <a:r>
              <a:rPr lang="en-GB" sz="2133" dirty="0"/>
              <a:t>Regulatory environment</a:t>
            </a:r>
          </a:p>
          <a:p>
            <a:pPr lvl="1"/>
            <a:r>
              <a:rPr lang="en-GB" sz="2133" dirty="0"/>
              <a:t>Geographical distribution of works</a:t>
            </a:r>
          </a:p>
          <a:p>
            <a:endParaRPr lang="en-GB"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499" y="1488440"/>
            <a:ext cx="6762180" cy="3764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5179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distinction…</a:t>
            </a:r>
          </a:p>
        </p:txBody>
      </p:sp>
      <p:sp>
        <p:nvSpPr>
          <p:cNvPr id="3" name="Slide Number Placeholder 2"/>
          <p:cNvSpPr>
            <a:spLocks noGrp="1"/>
          </p:cNvSpPr>
          <p:nvPr>
            <p:ph type="sldNum" sz="quarter" idx="10"/>
          </p:nvPr>
        </p:nvSpPr>
        <p:spPr/>
        <p:txBody>
          <a:bodyPr/>
          <a:lstStyle/>
          <a:p>
            <a:pPr defTabSz="1219170"/>
            <a:fld id="{64A0697F-D92A-44AE-9631-4DF4FB2C44EF}" type="slidenum">
              <a:rPr lang="en-GB">
                <a:solidFill>
                  <a:srgbClr val="007A5F"/>
                </a:solidFill>
                <a:latin typeface="Book Antiqua"/>
              </a:rPr>
              <a:pPr defTabSz="1219170"/>
              <a:t>6</a:t>
            </a:fld>
            <a:endParaRPr lang="en-GB" dirty="0">
              <a:solidFill>
                <a:srgbClr val="007A5F"/>
              </a:solidFill>
              <a:latin typeface="Book Antiqua"/>
            </a:endParaRPr>
          </a:p>
        </p:txBody>
      </p:sp>
      <p:sp>
        <p:nvSpPr>
          <p:cNvPr id="4" name="Text Placeholder 3"/>
          <p:cNvSpPr>
            <a:spLocks noGrp="1"/>
          </p:cNvSpPr>
          <p:nvPr>
            <p:ph type="body" sz="quarter" idx="11"/>
          </p:nvPr>
        </p:nvSpPr>
        <p:spPr>
          <a:xfrm>
            <a:off x="895332" y="1529017"/>
            <a:ext cx="4641403" cy="2622696"/>
          </a:xfrm>
        </p:spPr>
        <p:txBody>
          <a:bodyPr/>
          <a:lstStyle/>
          <a:p>
            <a:pPr marL="0" lvl="1" indent="0" algn="ctr">
              <a:buNone/>
            </a:pPr>
            <a:r>
              <a:rPr lang="en-GB" sz="2133" b="1" dirty="0"/>
              <a:t>Highways</a:t>
            </a:r>
            <a:endParaRPr lang="en-GB" sz="2133" dirty="0"/>
          </a:p>
          <a:p>
            <a:pPr lvl="1"/>
            <a:r>
              <a:rPr lang="en-GB" sz="2133" dirty="0"/>
              <a:t>Focus on the attitudes and beliefs that drive the desired behaviours</a:t>
            </a:r>
          </a:p>
          <a:p>
            <a:pPr lvl="1"/>
            <a:endParaRPr lang="en-GB" sz="2133" dirty="0"/>
          </a:p>
          <a:p>
            <a:pPr lvl="1"/>
            <a:endParaRPr lang="en-GB" sz="2133" dirty="0"/>
          </a:p>
          <a:p>
            <a:pPr lvl="1"/>
            <a:endParaRPr lang="en-GB" sz="2133" dirty="0"/>
          </a:p>
          <a:p>
            <a:pPr lvl="1"/>
            <a:endParaRPr lang="en-GB" sz="2133" dirty="0"/>
          </a:p>
          <a:p>
            <a:pPr marL="0" lvl="1" indent="0" algn="ctr">
              <a:buNone/>
            </a:pPr>
            <a:r>
              <a:rPr lang="en-GB" sz="2133" b="1" dirty="0"/>
              <a:t>“Engineers looking for psychological solutions”</a:t>
            </a:r>
          </a:p>
        </p:txBody>
      </p:sp>
      <p:sp>
        <p:nvSpPr>
          <p:cNvPr id="5" name="Text Placeholder 3"/>
          <p:cNvSpPr txBox="1">
            <a:spLocks/>
          </p:cNvSpPr>
          <p:nvPr/>
        </p:nvSpPr>
        <p:spPr>
          <a:xfrm>
            <a:off x="6461760" y="1490422"/>
            <a:ext cx="4783216" cy="4787900"/>
          </a:xfrm>
          <a:prstGeom prst="rect">
            <a:avLst/>
          </a:prstGeom>
        </p:spPr>
        <p:txBody>
          <a:bodyPr vert="horz" lIns="0" tIns="0" rIns="0" bIns="60960" rtlCol="0">
            <a:noAutofit/>
          </a:bodyPr>
          <a:lstStyle>
            <a:lvl1pPr marL="0" indent="0" algn="l" defTabSz="914400" rtl="0" eaLnBrk="1" latinLnBrk="0" hangingPunct="1">
              <a:lnSpc>
                <a:spcPct val="100000"/>
              </a:lnSpc>
              <a:spcBef>
                <a:spcPts val="1200"/>
              </a:spcBef>
              <a:buClr>
                <a:schemeClr val="accent1"/>
              </a:buClr>
              <a:buSzPct val="100000"/>
              <a:buFont typeface="Arial" pitchFamily="34" charset="0"/>
              <a:buNone/>
              <a:defRPr lang="en-US" sz="2400" kern="1200" dirty="0" smtClean="0">
                <a:solidFill>
                  <a:schemeClr val="tx1"/>
                </a:solidFill>
                <a:latin typeface="+mn-lt"/>
                <a:ea typeface="+mn-ea"/>
                <a:cs typeface="+mn-cs"/>
              </a:defRPr>
            </a:lvl1pPr>
            <a:lvl2pPr marL="266700" indent="-266700" algn="l" defTabSz="914400" rtl="0" eaLnBrk="1" latinLnBrk="0" hangingPunct="1">
              <a:lnSpc>
                <a:spcPct val="100000"/>
              </a:lnSpc>
              <a:spcBef>
                <a:spcPts val="1200"/>
              </a:spcBef>
              <a:buClr>
                <a:schemeClr val="accent1"/>
              </a:buClr>
              <a:buSzPct val="100000"/>
              <a:buFont typeface="Arial" pitchFamily="34" charset="0"/>
              <a:buChar char="■"/>
              <a:defRPr lang="en-US" sz="2000" kern="1200" dirty="0" smtClean="0">
                <a:solidFill>
                  <a:schemeClr val="tx1"/>
                </a:solidFill>
                <a:latin typeface="+mn-lt"/>
                <a:ea typeface="+mn-ea"/>
                <a:cs typeface="+mn-cs"/>
              </a:defRPr>
            </a:lvl2pPr>
            <a:lvl3pPr marL="534988" indent="-261938" algn="l" defTabSz="914400" rtl="0" eaLnBrk="1" latinLnBrk="0" hangingPunct="1">
              <a:lnSpc>
                <a:spcPct val="100000"/>
              </a:lnSpc>
              <a:spcBef>
                <a:spcPts val="600"/>
              </a:spcBef>
              <a:buClr>
                <a:schemeClr val="accent1"/>
              </a:buClr>
              <a:buSzPct val="100000"/>
              <a:buFont typeface="Arial" pitchFamily="34" charset="0"/>
              <a:buChar char="■"/>
              <a:defRPr lang="en-US" sz="1800" kern="1200" dirty="0" smtClean="0">
                <a:solidFill>
                  <a:schemeClr val="tx1"/>
                </a:solidFill>
                <a:latin typeface="+mn-lt"/>
                <a:ea typeface="+mn-ea"/>
                <a:cs typeface="+mn-cs"/>
              </a:defRPr>
            </a:lvl3pPr>
            <a:lvl4pPr marL="823913" indent="-287338" algn="l" defTabSz="914400" rtl="0" eaLnBrk="1" latinLnBrk="0" hangingPunct="1">
              <a:lnSpc>
                <a:spcPct val="100000"/>
              </a:lnSpc>
              <a:spcBef>
                <a:spcPts val="600"/>
              </a:spcBef>
              <a:buClr>
                <a:schemeClr val="accent1"/>
              </a:buClr>
              <a:buSzPct val="100000"/>
              <a:buFont typeface="Arial" pitchFamily="34" charset="0"/>
              <a:buChar char="■"/>
              <a:defRPr lang="en-US" sz="1600" kern="1200" dirty="0" smtClean="0">
                <a:solidFill>
                  <a:schemeClr val="tx1"/>
                </a:solidFill>
                <a:latin typeface="+mn-lt"/>
                <a:ea typeface="+mn-ea"/>
                <a:cs typeface="+mn-cs"/>
              </a:defRPr>
            </a:lvl4pPr>
            <a:lvl5pPr marL="1077913" indent="-252413" algn="l" defTabSz="914400" rtl="0" eaLnBrk="1" latinLnBrk="0" hangingPunct="1">
              <a:lnSpc>
                <a:spcPct val="100000"/>
              </a:lnSpc>
              <a:spcBef>
                <a:spcPts val="600"/>
              </a:spcBef>
              <a:buClr>
                <a:schemeClr val="accent1"/>
              </a:buClr>
              <a:buSzPct val="100000"/>
              <a:buFont typeface="Arial" pitchFamily="34" charset="0"/>
              <a:buChar char="■"/>
              <a:defRPr lang="en-GB" sz="160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defTabSz="1219170">
              <a:spcBef>
                <a:spcPts val="1600"/>
              </a:spcBef>
              <a:buClr>
                <a:srgbClr val="007A5F"/>
              </a:buClr>
              <a:buNone/>
            </a:pPr>
            <a:r>
              <a:rPr lang="en-GB" sz="2133" b="1" dirty="0">
                <a:solidFill>
                  <a:srgbClr val="666F74"/>
                </a:solidFill>
                <a:latin typeface="Arial"/>
              </a:rPr>
              <a:t>Rail</a:t>
            </a:r>
            <a:endParaRPr lang="en-GB" sz="2133" dirty="0">
              <a:solidFill>
                <a:srgbClr val="666F74"/>
              </a:solidFill>
              <a:latin typeface="Arial"/>
            </a:endParaRPr>
          </a:p>
          <a:p>
            <a:pPr marL="355591" lvl="1" indent="-355591" defTabSz="1219170">
              <a:spcBef>
                <a:spcPts val="1600"/>
              </a:spcBef>
              <a:buClr>
                <a:srgbClr val="007A5F"/>
              </a:buClr>
            </a:pPr>
            <a:r>
              <a:rPr lang="en-GB" sz="2133" dirty="0">
                <a:solidFill>
                  <a:srgbClr val="666F74"/>
                </a:solidFill>
                <a:latin typeface="Arial"/>
              </a:rPr>
              <a:t>Focus on the attitudes and beliefs that drive the desired behaviours</a:t>
            </a:r>
          </a:p>
          <a:p>
            <a:pPr marL="355591" lvl="1" indent="-355591" defTabSz="1219170">
              <a:spcBef>
                <a:spcPts val="1600"/>
              </a:spcBef>
              <a:buClr>
                <a:srgbClr val="007A5F"/>
              </a:buClr>
            </a:pPr>
            <a:r>
              <a:rPr lang="en-GB" sz="2133" i="1" dirty="0">
                <a:solidFill>
                  <a:srgbClr val="FF0000"/>
                </a:solidFill>
                <a:latin typeface="Arial"/>
              </a:rPr>
              <a:t>Focus on how the organisation, plant, processes can be designed to ensure that the desired behaviours emerge</a:t>
            </a:r>
          </a:p>
          <a:p>
            <a:pPr marL="355591" lvl="1" indent="-355591" defTabSz="1219170">
              <a:spcBef>
                <a:spcPts val="1600"/>
              </a:spcBef>
              <a:buClr>
                <a:srgbClr val="007A5F"/>
              </a:buClr>
            </a:pPr>
            <a:endParaRPr lang="en-GB" sz="2133" i="1" dirty="0">
              <a:solidFill>
                <a:srgbClr val="666F74"/>
              </a:solidFill>
              <a:latin typeface="Arial"/>
            </a:endParaRPr>
          </a:p>
          <a:p>
            <a:pPr marL="0" lvl="1" indent="0" algn="ctr" defTabSz="1219170">
              <a:spcBef>
                <a:spcPts val="1600"/>
              </a:spcBef>
              <a:buClr>
                <a:srgbClr val="007A5F"/>
              </a:buClr>
              <a:buNone/>
            </a:pPr>
            <a:r>
              <a:rPr lang="en-GB" sz="2133" b="1" dirty="0">
                <a:solidFill>
                  <a:srgbClr val="666F74"/>
                </a:solidFill>
                <a:latin typeface="Arial"/>
              </a:rPr>
              <a:t>“Psychologists looking for  engineering solutions”</a:t>
            </a:r>
          </a:p>
        </p:txBody>
      </p:sp>
      <p:sp>
        <p:nvSpPr>
          <p:cNvPr id="7" name="Rounded Rectangle 6"/>
          <p:cNvSpPr/>
          <p:nvPr/>
        </p:nvSpPr>
        <p:spPr>
          <a:xfrm>
            <a:off x="626378" y="1047954"/>
            <a:ext cx="5178804" cy="50892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Arial"/>
            </a:endParaRPr>
          </a:p>
        </p:txBody>
      </p:sp>
      <p:sp>
        <p:nvSpPr>
          <p:cNvPr id="8" name="Rounded Rectangle 7"/>
          <p:cNvSpPr/>
          <p:nvPr/>
        </p:nvSpPr>
        <p:spPr>
          <a:xfrm>
            <a:off x="6167346" y="1047954"/>
            <a:ext cx="5178804" cy="50892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Arial"/>
            </a:endParaRPr>
          </a:p>
        </p:txBody>
      </p:sp>
      <p:grpSp>
        <p:nvGrpSpPr>
          <p:cNvPr id="10" name="Group 9"/>
          <p:cNvGrpSpPr/>
          <p:nvPr/>
        </p:nvGrpSpPr>
        <p:grpSpPr>
          <a:xfrm>
            <a:off x="1280160" y="4947920"/>
            <a:ext cx="9457888" cy="934720"/>
            <a:chOff x="960120" y="3710940"/>
            <a:chExt cx="7093416" cy="701040"/>
          </a:xfrm>
        </p:grpSpPr>
        <p:sp>
          <p:nvSpPr>
            <p:cNvPr id="9" name="Rectangle 8"/>
            <p:cNvSpPr/>
            <p:nvPr/>
          </p:nvSpPr>
          <p:spPr>
            <a:xfrm>
              <a:off x="960120" y="3710940"/>
              <a:ext cx="2827020" cy="701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Arial"/>
              </a:endParaRPr>
            </a:p>
          </p:txBody>
        </p:sp>
        <p:sp>
          <p:nvSpPr>
            <p:cNvPr id="11" name="Rectangle 10"/>
            <p:cNvSpPr/>
            <p:nvPr/>
          </p:nvSpPr>
          <p:spPr>
            <a:xfrm>
              <a:off x="5226516" y="3710940"/>
              <a:ext cx="2827020" cy="701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Arial"/>
              </a:endParaRPr>
            </a:p>
          </p:txBody>
        </p:sp>
      </p:gr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837008" y="2844537"/>
            <a:ext cx="2655664" cy="1673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3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Drivers for change</a:t>
            </a:r>
          </a:p>
        </p:txBody>
      </p:sp>
      <p:sp>
        <p:nvSpPr>
          <p:cNvPr id="3" name="Slide Number Placeholder 2"/>
          <p:cNvSpPr>
            <a:spLocks noGrp="1"/>
          </p:cNvSpPr>
          <p:nvPr>
            <p:ph type="sldNum" sz="quarter" idx="10"/>
          </p:nvPr>
        </p:nvSpPr>
        <p:spPr/>
        <p:txBody>
          <a:bodyPr/>
          <a:lstStyle/>
          <a:p>
            <a:pPr defTabSz="1219170"/>
            <a:fld id="{64A0697F-D92A-44AE-9631-4DF4FB2C44EF}" type="slidenum">
              <a:rPr lang="en-GB">
                <a:solidFill>
                  <a:srgbClr val="007A5F"/>
                </a:solidFill>
                <a:latin typeface="Book Antiqua"/>
              </a:rPr>
              <a:pPr defTabSz="1219170"/>
              <a:t>7</a:t>
            </a:fld>
            <a:endParaRPr lang="en-GB" dirty="0">
              <a:solidFill>
                <a:srgbClr val="007A5F"/>
              </a:solidFill>
              <a:latin typeface="Book Antiqua"/>
            </a:endParaRPr>
          </a:p>
        </p:txBody>
      </p:sp>
      <p:sp>
        <p:nvSpPr>
          <p:cNvPr id="4" name="Text Placeholder 3"/>
          <p:cNvSpPr>
            <a:spLocks noGrp="1"/>
          </p:cNvSpPr>
          <p:nvPr>
            <p:ph type="body" sz="quarter" idx="11"/>
          </p:nvPr>
        </p:nvSpPr>
        <p:spPr>
          <a:xfrm>
            <a:off x="817034" y="1057275"/>
            <a:ext cx="7515767" cy="4787900"/>
          </a:xfrm>
        </p:spPr>
        <p:txBody>
          <a:bodyPr/>
          <a:lstStyle/>
          <a:p>
            <a:pPr lvl="1"/>
            <a:r>
              <a:rPr lang="en-GB" sz="2400" dirty="0"/>
              <a:t>Significant loss of life, injury in single events</a:t>
            </a:r>
          </a:p>
          <a:p>
            <a:pPr lvl="1"/>
            <a:r>
              <a:rPr lang="en-GB" sz="2400" dirty="0"/>
              <a:t>Corporate manslaughter </a:t>
            </a:r>
          </a:p>
          <a:p>
            <a:pPr lvl="1"/>
            <a:r>
              <a:rPr lang="en-GB" sz="2400" dirty="0"/>
              <a:t>Significant fines and regulator input</a:t>
            </a:r>
          </a:p>
          <a:p>
            <a:pPr lvl="1"/>
            <a:r>
              <a:rPr lang="en-GB" sz="2400" dirty="0"/>
              <a:t>Significant cost overruns</a:t>
            </a:r>
          </a:p>
          <a:p>
            <a:pPr lvl="1"/>
            <a:r>
              <a:rPr lang="en-GB" sz="2400" dirty="0"/>
              <a:t>Public and parliamentary inquiry</a:t>
            </a:r>
          </a:p>
          <a:p>
            <a:pPr lvl="1"/>
            <a:r>
              <a:rPr lang="en-GB" sz="2400" dirty="0"/>
              <a:t>Significant media pressure</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60800" y="760059"/>
            <a:ext cx="1986184" cy="2630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0118501" y="3567614"/>
            <a:ext cx="1959076" cy="2683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0118500" y="760059"/>
            <a:ext cx="1957635" cy="2601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173" y="3567614"/>
            <a:ext cx="2810591" cy="2683197"/>
          </a:xfrm>
          <a:prstGeom prst="rect">
            <a:avLst/>
          </a:prstGeom>
          <a:ln>
            <a:noFill/>
          </a:ln>
          <a:effectLst>
            <a:outerShdw blurRad="292100" dist="139700" dir="2700000" algn="tl" rotWithShape="0">
              <a:srgbClr val="333333">
                <a:alpha val="65000"/>
              </a:srgbClr>
            </a:outerShdw>
          </a:effectLst>
        </p:spPr>
      </p:pic>
      <p:pic>
        <p:nvPicPr>
          <p:cNvPr id="3077"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916720" y="4718776"/>
            <a:ext cx="3515281" cy="1532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0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Learning points</a:t>
            </a:r>
          </a:p>
        </p:txBody>
      </p:sp>
      <p:sp>
        <p:nvSpPr>
          <p:cNvPr id="3" name="Subtitle 2"/>
          <p:cNvSpPr>
            <a:spLocks noGrp="1"/>
          </p:cNvSpPr>
          <p:nvPr>
            <p:ph type="subTitle" idx="1"/>
          </p:nvPr>
        </p:nvSpPr>
        <p:spPr/>
        <p:txBody>
          <a:bodyPr/>
          <a:lstStyle/>
          <a:p>
            <a:r>
              <a:rPr lang="en-GB" dirty="0"/>
              <a:t>From what went well</a:t>
            </a:r>
          </a:p>
        </p:txBody>
      </p:sp>
    </p:spTree>
    <p:extLst>
      <p:ext uri="{BB962C8B-B14F-4D97-AF65-F5344CB8AC3E}">
        <p14:creationId xmlns:p14="http://schemas.microsoft.com/office/powerpoint/2010/main" val="88782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Learned from safety events</a:t>
            </a:r>
          </a:p>
        </p:txBody>
      </p:sp>
      <p:sp>
        <p:nvSpPr>
          <p:cNvPr id="3" name="Slide Number Placeholder 2"/>
          <p:cNvSpPr>
            <a:spLocks noGrp="1"/>
          </p:cNvSpPr>
          <p:nvPr>
            <p:ph type="sldNum" sz="quarter" idx="10"/>
          </p:nvPr>
        </p:nvSpPr>
        <p:spPr/>
        <p:txBody>
          <a:bodyPr/>
          <a:lstStyle/>
          <a:p>
            <a:pPr defTabSz="1219170"/>
            <a:fld id="{64A0697F-D92A-44AE-9631-4DF4FB2C44EF}" type="slidenum">
              <a:rPr lang="en-GB">
                <a:solidFill>
                  <a:srgbClr val="007A5F"/>
                </a:solidFill>
                <a:latin typeface="Book Antiqua"/>
              </a:rPr>
              <a:pPr defTabSz="1219170"/>
              <a:t>9</a:t>
            </a:fld>
            <a:endParaRPr lang="en-GB" dirty="0">
              <a:solidFill>
                <a:srgbClr val="007A5F"/>
              </a:solidFill>
              <a:latin typeface="Book Antiqua"/>
            </a:endParaRPr>
          </a:p>
        </p:txBody>
      </p:sp>
      <p:sp>
        <p:nvSpPr>
          <p:cNvPr id="4" name="Text Placeholder 3"/>
          <p:cNvSpPr>
            <a:spLocks noGrp="1"/>
          </p:cNvSpPr>
          <p:nvPr>
            <p:ph type="body" sz="quarter" idx="11"/>
          </p:nvPr>
        </p:nvSpPr>
        <p:spPr>
          <a:xfrm>
            <a:off x="599441" y="1057275"/>
            <a:ext cx="3220720" cy="4787900"/>
          </a:xfrm>
        </p:spPr>
        <p:txBody>
          <a:bodyPr/>
          <a:lstStyle/>
          <a:p>
            <a:r>
              <a:rPr lang="en-GB" sz="2667" dirty="0"/>
              <a:t>Strong evidence of improvements in safety performance</a:t>
            </a:r>
          </a:p>
          <a:p>
            <a:endParaRPr lang="en-GB" sz="2667" dirty="0"/>
          </a:p>
          <a:p>
            <a:endParaRPr lang="en-GB" sz="2667" dirty="0"/>
          </a:p>
          <a:p>
            <a:r>
              <a:rPr lang="en-GB" sz="2667" dirty="0"/>
              <a:t>Causal and performance shaping factors</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20162" y="1057275"/>
            <a:ext cx="8210239" cy="4827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718561" y="797324"/>
            <a:ext cx="8473439" cy="608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81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HT ppt">
  <a:themeElements>
    <a:clrScheme name="CIHT">
      <a:dk1>
        <a:srgbClr val="000000"/>
      </a:dk1>
      <a:lt1>
        <a:sysClr val="window" lastClr="FFFFFF"/>
      </a:lt1>
      <a:dk2>
        <a:srgbClr val="009CA6"/>
      </a:dk2>
      <a:lt2>
        <a:srgbClr val="FFFFFF"/>
      </a:lt2>
      <a:accent1>
        <a:srgbClr val="003087"/>
      </a:accent1>
      <a:accent2>
        <a:srgbClr val="009CA6"/>
      </a:accent2>
      <a:accent3>
        <a:srgbClr val="84329B"/>
      </a:accent3>
      <a:accent4>
        <a:srgbClr val="E03E52"/>
      </a:accent4>
      <a:accent5>
        <a:srgbClr val="ED8B00"/>
      </a:accent5>
      <a:accent6>
        <a:srgbClr val="8C8279"/>
      </a:accent6>
      <a:hlink>
        <a:srgbClr val="003087"/>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IHT ppt" id="{2724EF00-62D0-413B-BC27-BE1D5C342D8D}" vid="{CB47DC81-8ACA-4A70-B6C0-2E9A85C22DBB}"/>
    </a:ext>
  </a:extLst>
</a:theme>
</file>

<file path=ppt/theme/theme2.xml><?xml version="1.0" encoding="utf-8"?>
<a:theme xmlns:a="http://schemas.openxmlformats.org/drawingml/2006/main" name="ERM template v17">
  <a:themeElements>
    <a:clrScheme name="ERM_1">
      <a:dk1>
        <a:srgbClr val="666F74"/>
      </a:dk1>
      <a:lt1>
        <a:sysClr val="window" lastClr="FFFFFF"/>
      </a:lt1>
      <a:dk2>
        <a:srgbClr val="003362"/>
      </a:dk2>
      <a:lt2>
        <a:srgbClr val="FFFFFF"/>
      </a:lt2>
      <a:accent1>
        <a:srgbClr val="007A5F"/>
      </a:accent1>
      <a:accent2>
        <a:srgbClr val="B1A800"/>
      </a:accent2>
      <a:accent3>
        <a:srgbClr val="D28700"/>
      </a:accent3>
      <a:accent4>
        <a:srgbClr val="C40043"/>
      </a:accent4>
      <a:accent5>
        <a:srgbClr val="008DD6"/>
      </a:accent5>
      <a:accent6>
        <a:srgbClr val="6A83B2"/>
      </a:accent6>
      <a:hlink>
        <a:srgbClr val="666F74"/>
      </a:hlink>
      <a:folHlink>
        <a:srgbClr val="666F74"/>
      </a:folHlink>
    </a:clrScheme>
    <a:fontScheme name="ERM_1">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spAutoFit/>
      </a:bodyPr>
      <a:lstStyle>
        <a:defPPr>
          <a:defRPr sz="14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1183</Words>
  <Application>Microsoft Office PowerPoint</Application>
  <PresentationFormat>Widescreen</PresentationFormat>
  <Paragraphs>172</Paragraphs>
  <Slides>16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Adobe Kaiti Std R</vt:lpstr>
      <vt:lpstr>Arial</vt:lpstr>
      <vt:lpstr>Book Antiqua</vt:lpstr>
      <vt:lpstr>Calibri</vt:lpstr>
      <vt:lpstr>Lucida Grande</vt:lpstr>
      <vt:lpstr>CIHT ppt</vt:lpstr>
      <vt:lpstr>ERM template v17</vt:lpstr>
      <vt:lpstr>  Safety Culture – Rail industry Dr Alastair Mckenzie-Kerr   14th March, 2017</vt:lpstr>
      <vt:lpstr>Background</vt:lpstr>
      <vt:lpstr>Baseline</vt:lpstr>
      <vt:lpstr>Last week, in a portacabin, near the motorway</vt:lpstr>
      <vt:lpstr>Parallels between road and rail</vt:lpstr>
      <vt:lpstr>Key distinction…</vt:lpstr>
      <vt:lpstr>Drivers for change</vt:lpstr>
      <vt:lpstr>Learning points</vt:lpstr>
      <vt:lpstr>Learned from safety events</vt:lpstr>
      <vt:lpstr>Co-ordinated research agenda</vt:lpstr>
      <vt:lpstr>Embedded process</vt:lpstr>
      <vt:lpstr>Embedded competence</vt:lpstr>
      <vt:lpstr>Calculating risk associated with behaviour</vt:lpstr>
      <vt:lpstr>Embedding new tools</vt:lpstr>
      <vt:lpstr>In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Campsall</dc:creator>
  <cp:lastModifiedBy>Dan Campsall</cp:lastModifiedBy>
  <cp:revision>24</cp:revision>
  <dcterms:created xsi:type="dcterms:W3CDTF">2017-03-07T17:47:48Z</dcterms:created>
  <dcterms:modified xsi:type="dcterms:W3CDTF">2017-03-23T20:40:14Z</dcterms:modified>
</cp:coreProperties>
</file>