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1" r:id="rId2"/>
    <p:sldMasterId id="2147483673" r:id="rId3"/>
    <p:sldMasterId id="2147483675" r:id="rId4"/>
    <p:sldMasterId id="2147483688" r:id="rId5"/>
    <p:sldMasterId id="2147483690" r:id="rId6"/>
    <p:sldMasterId id="2147483692" r:id="rId7"/>
    <p:sldMasterId id="2147483694" r:id="rId8"/>
    <p:sldMasterId id="2147483696" r:id="rId9"/>
    <p:sldMasterId id="2147483698" r:id="rId10"/>
    <p:sldMasterId id="2147483700" r:id="rId11"/>
    <p:sldMasterId id="2147483702" r:id="rId12"/>
    <p:sldMasterId id="2147483704" r:id="rId13"/>
    <p:sldMasterId id="2147483706" r:id="rId14"/>
    <p:sldMasterId id="2147483708" r:id="rId15"/>
    <p:sldMasterId id="2147483710" r:id="rId16"/>
    <p:sldMasterId id="2147483712" r:id="rId17"/>
    <p:sldMasterId id="2147483714" r:id="rId18"/>
    <p:sldMasterId id="2147483716" r:id="rId19"/>
    <p:sldMasterId id="2147483718" r:id="rId20"/>
    <p:sldMasterId id="2147483720" r:id="rId21"/>
    <p:sldMasterId id="2147483722" r:id="rId22"/>
    <p:sldMasterId id="2147483724" r:id="rId23"/>
    <p:sldMasterId id="2147483726" r:id="rId24"/>
  </p:sldMasterIdLst>
  <p:notesMasterIdLst>
    <p:notesMasterId r:id="rId49"/>
  </p:notesMasterIdLst>
  <p:sldIdLst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  <p:sldId id="274" r:id="rId38"/>
    <p:sldId id="275" r:id="rId39"/>
    <p:sldId id="276" r:id="rId40"/>
    <p:sldId id="277" r:id="rId41"/>
    <p:sldId id="278" r:id="rId42"/>
    <p:sldId id="279" r:id="rId43"/>
    <p:sldId id="280" r:id="rId44"/>
    <p:sldId id="281" r:id="rId45"/>
    <p:sldId id="282" r:id="rId46"/>
    <p:sldId id="283" r:id="rId47"/>
    <p:sldId id="284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6D7F"/>
    <a:srgbClr val="1B8DCC"/>
    <a:srgbClr val="1A325E"/>
    <a:srgbClr val="034669"/>
    <a:srgbClr val="70AD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4" autoAdjust="0"/>
    <p:restoredTop sz="88876" autoAdjust="0"/>
  </p:normalViewPr>
  <p:slideViewPr>
    <p:cSldViewPr snapToGrid="0">
      <p:cViewPr varScale="1">
        <p:scale>
          <a:sx n="98" d="100"/>
          <a:sy n="98" d="100"/>
        </p:scale>
        <p:origin x="8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2.xml"/><Relationship Id="rId39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0.xml"/><Relationship Id="rId42" Type="http://schemas.openxmlformats.org/officeDocument/2006/relationships/slide" Target="slides/slide18.xml"/><Relationship Id="rId47" Type="http://schemas.openxmlformats.org/officeDocument/2006/relationships/slide" Target="slides/slide23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1.xml"/><Relationship Id="rId33" Type="http://schemas.openxmlformats.org/officeDocument/2006/relationships/slide" Target="slides/slide9.xml"/><Relationship Id="rId38" Type="http://schemas.openxmlformats.org/officeDocument/2006/relationships/slide" Target="slides/slide14.xml"/><Relationship Id="rId46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5.xml"/><Relationship Id="rId41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8.xml"/><Relationship Id="rId37" Type="http://schemas.openxmlformats.org/officeDocument/2006/relationships/slide" Target="slides/slide13.xml"/><Relationship Id="rId40" Type="http://schemas.openxmlformats.org/officeDocument/2006/relationships/slide" Target="slides/slide16.xml"/><Relationship Id="rId45" Type="http://schemas.openxmlformats.org/officeDocument/2006/relationships/slide" Target="slides/slide21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4.xml"/><Relationship Id="rId36" Type="http://schemas.openxmlformats.org/officeDocument/2006/relationships/slide" Target="slides/slide12.xml"/><Relationship Id="rId49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7.xml"/><Relationship Id="rId44" Type="http://schemas.openxmlformats.org/officeDocument/2006/relationships/slide" Target="slides/slide2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3.xml"/><Relationship Id="rId30" Type="http://schemas.openxmlformats.org/officeDocument/2006/relationships/slide" Target="slides/slide6.xml"/><Relationship Id="rId35" Type="http://schemas.openxmlformats.org/officeDocument/2006/relationships/slide" Target="slides/slide11.xml"/><Relationship Id="rId43" Type="http://schemas.openxmlformats.org/officeDocument/2006/relationships/slide" Target="slides/slide19.xml"/><Relationship Id="rId48" Type="http://schemas.openxmlformats.org/officeDocument/2006/relationships/slide" Target="slides/slide24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FD49B-C115-46FC-B4D3-EDA39ED52A71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352FB-8573-4967-B455-B404A0554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762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1290FC-BB6F-43BB-8953-69CE524D5BFA}" type="datetimeFigureOut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22/03/2017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49C0B-4169-428E-A94E-6AE6B2157E4A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6983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1290FC-BB6F-43BB-8953-69CE524D5BFA}" type="datetimeFigureOut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22/03/2017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49C0B-4169-428E-A94E-6AE6B2157E4A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9526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1290FC-BB6F-43BB-8953-69CE524D5BFA}" type="datetimeFigureOut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22/03/2017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49C0B-4169-428E-A94E-6AE6B2157E4A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2077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20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21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22.xml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23.xml"/></Relationships>
</file>

<file path=ppt/slideMasters/_rels/slideMaster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2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90FC-BB6F-43BB-8953-69CE524D5BFA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9C0B-4169-428E-A94E-6AE6B2157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82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467074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123152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223089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376341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196812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219749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452242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829406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517100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934269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18337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2869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171758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558091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1216909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25986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6691"/>
            <a:ext cx="12213339" cy="177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601" y="6324600"/>
            <a:ext cx="338667" cy="533400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9027" y="6356351"/>
            <a:ext cx="493036" cy="3297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spc="-200">
                <a:solidFill>
                  <a:schemeClr val="bg1"/>
                </a:solidFill>
                <a:latin typeface="DINPro-Medium"/>
                <a:ea typeface="Medium"/>
                <a:cs typeface="DINPro-Medium"/>
              </a:defRPr>
            </a:lvl1pPr>
          </a:lstStyle>
          <a:p>
            <a:fld id="{D9009749-9E10-874B-B383-8C53AB8DD26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65667" y="374651"/>
            <a:ext cx="423333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062658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609585" rtl="0" eaLnBrk="1" latinLnBrk="0" hangingPunct="1">
        <a:spcBef>
          <a:spcPct val="0"/>
        </a:spcBef>
        <a:buNone/>
        <a:defRPr sz="3467" kern="1200" baseline="0">
          <a:solidFill>
            <a:schemeClr val="tx1"/>
          </a:solidFill>
          <a:latin typeface="DINPro-Medium"/>
          <a:ea typeface="+mj-ea"/>
          <a:cs typeface="DINPro-Medium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6691"/>
            <a:ext cx="12213339" cy="177800"/>
          </a:xfrm>
          <a:prstGeom prst="rect">
            <a:avLst/>
          </a:prstGeom>
        </p:spPr>
      </p:pic>
      <p:pic>
        <p:nvPicPr>
          <p:cNvPr id="2" name="Picture 1" descr="sandtabl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021" y="1614311"/>
            <a:ext cx="59944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9515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609585" rtl="0" eaLnBrk="1" latinLnBrk="0" hangingPunct="1">
        <a:spcBef>
          <a:spcPct val="0"/>
        </a:spcBef>
        <a:buNone/>
        <a:defRPr sz="1200" kern="1200">
          <a:solidFill>
            <a:schemeClr val="tx1"/>
          </a:solidFill>
          <a:latin typeface="DINPro-Light"/>
          <a:ea typeface="+mj-ea"/>
          <a:cs typeface="DINPro-Light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491368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664386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047374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8554408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404813"/>
            <a:ext cx="10972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</a:t>
            </a:r>
            <a:br>
              <a:rPr lang="en-GB" altLang="en-US"/>
            </a:br>
            <a:r>
              <a:rPr lang="en-GB" altLang="en-US"/>
              <a:t>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81B894-5037-4F18-ADB3-F0A1897E4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617" y="6273800"/>
            <a:ext cx="1583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1" y="6273800"/>
            <a:ext cx="17356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613219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AutoNum type="romanLcPeriod"/>
        <a:defRPr sz="2400">
          <a:solidFill>
            <a:schemeClr val="tx1"/>
          </a:solidFill>
          <a:latin typeface="+mn-lt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AutoNum type="alphaLcPeriod"/>
        <a:defRPr sz="2000">
          <a:solidFill>
            <a:schemeClr val="tx1"/>
          </a:solidFill>
          <a:latin typeface="+mn-lt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27038"/>
            <a:ext cx="9144000" cy="2387600"/>
          </a:xfrm>
        </p:spPr>
        <p:txBody>
          <a:bodyPr>
            <a:normAutofit/>
          </a:bodyPr>
          <a:lstStyle/>
          <a:p>
            <a:r>
              <a:rPr lang="en-GB" sz="4400" dirty="0"/>
              <a:t>Making sense of behaviour: </a:t>
            </a:r>
            <a:br>
              <a:rPr lang="en-GB" sz="4400" dirty="0"/>
            </a:br>
            <a:r>
              <a:rPr lang="en-GB" sz="4400" dirty="0"/>
              <a:t>the COM-B framework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51087"/>
          </a:xfrm>
        </p:spPr>
        <p:txBody>
          <a:bodyPr>
            <a:noAutofit/>
          </a:bodyPr>
          <a:lstStyle/>
          <a:p>
            <a:r>
              <a:rPr lang="en-GB" sz="3200" dirty="0"/>
              <a:t>Robert West</a:t>
            </a:r>
          </a:p>
          <a:p>
            <a:r>
              <a:rPr lang="en-GB" sz="3200" dirty="0"/>
              <a:t>Susan Michie</a:t>
            </a:r>
          </a:p>
          <a:p>
            <a:r>
              <a:rPr lang="en-GB" sz="3200" dirty="0"/>
              <a:t>University College London</a:t>
            </a:r>
          </a:p>
          <a:p>
            <a:r>
              <a:rPr lang="en-GB" sz="3200" dirty="0"/>
              <a:t>Centre for Behaviour Change</a:t>
            </a:r>
          </a:p>
        </p:txBody>
      </p:sp>
    </p:spTree>
    <p:extLst>
      <p:ext uri="{BB962C8B-B14F-4D97-AF65-F5344CB8AC3E}">
        <p14:creationId xmlns:p14="http://schemas.microsoft.com/office/powerpoint/2010/main" val="186610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5075" y="914400"/>
            <a:ext cx="6743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For someone to enact a given behaviour at a given moment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s/he has to have the capability and opportunity and to be more motivated to enact the behaviour than other behaviours </a:t>
            </a:r>
          </a:p>
        </p:txBody>
      </p:sp>
    </p:spTree>
    <p:extLst>
      <p:ext uri="{BB962C8B-B14F-4D97-AF65-F5344CB8AC3E}">
        <p14:creationId xmlns:p14="http://schemas.microsoft.com/office/powerpoint/2010/main" val="3924883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1321" y="2402202"/>
            <a:ext cx="21336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Capability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91321" y="3421377"/>
            <a:ext cx="21336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Motivation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91321" y="4440552"/>
            <a:ext cx="21336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Opportunity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72696" y="3443218"/>
            <a:ext cx="21336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Behaviour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424921" y="3695892"/>
            <a:ext cx="659606" cy="739583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97536" y="2860613"/>
            <a:ext cx="722710" cy="764694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3"/>
            <a:endCxn id="5" idx="1"/>
          </p:cNvCxnSpPr>
          <p:nvPr/>
        </p:nvCxnSpPr>
        <p:spPr>
          <a:xfrm>
            <a:off x="5424921" y="3652210"/>
            <a:ext cx="1247775" cy="21841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159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0325" y="1847850"/>
            <a:ext cx="6743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Capability, opportunity, motivation and behaviour form a dynamic interacting system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Each influences the other </a:t>
            </a:r>
          </a:p>
        </p:txBody>
      </p:sp>
    </p:spTree>
    <p:extLst>
      <p:ext uri="{BB962C8B-B14F-4D97-AF65-F5344CB8AC3E}">
        <p14:creationId xmlns:p14="http://schemas.microsoft.com/office/powerpoint/2010/main" val="788944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1321" y="2402202"/>
            <a:ext cx="21336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Capability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91321" y="3421377"/>
            <a:ext cx="21336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Motivation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91321" y="4440552"/>
            <a:ext cx="21336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Opportunity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72696" y="3443218"/>
            <a:ext cx="21336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Behaviour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77171" y="2861634"/>
            <a:ext cx="0" cy="557510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24921" y="3695892"/>
            <a:ext cx="659606" cy="739583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97536" y="2860613"/>
            <a:ext cx="722710" cy="764694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2" idx="3"/>
          </p:cNvCxnSpPr>
          <p:nvPr/>
        </p:nvCxnSpPr>
        <p:spPr>
          <a:xfrm flipH="1" flipV="1">
            <a:off x="5424921" y="2633035"/>
            <a:ext cx="1247775" cy="826947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" idx="3"/>
          </p:cNvCxnSpPr>
          <p:nvPr/>
        </p:nvCxnSpPr>
        <p:spPr>
          <a:xfrm flipH="1">
            <a:off x="5424921" y="3904883"/>
            <a:ext cx="1247775" cy="766502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3"/>
            <a:endCxn id="5" idx="1"/>
          </p:cNvCxnSpPr>
          <p:nvPr/>
        </p:nvCxnSpPr>
        <p:spPr>
          <a:xfrm>
            <a:off x="5424921" y="3652210"/>
            <a:ext cx="1247775" cy="21841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77171" y="3877965"/>
            <a:ext cx="0" cy="557510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352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925" y="2276475"/>
            <a:ext cx="674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Capability</a:t>
            </a:r>
          </a:p>
        </p:txBody>
      </p:sp>
    </p:spTree>
    <p:extLst>
      <p:ext uri="{BB962C8B-B14F-4D97-AF65-F5344CB8AC3E}">
        <p14:creationId xmlns:p14="http://schemas.microsoft.com/office/powerpoint/2010/main" val="3276832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Physical and psychological capability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09649" y="1825625"/>
          <a:ext cx="1034415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accent5"/>
                          </a:solidFill>
                        </a:rPr>
                        <a:t>Physical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accent5"/>
                          </a:solidFill>
                        </a:rPr>
                        <a:t>Psychological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70C0"/>
                          </a:solidFill>
                        </a:rPr>
                        <a:t>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steering</a:t>
                      </a:r>
                      <a:r>
                        <a:rPr lang="en-GB" sz="2800" baseline="0" dirty="0">
                          <a:solidFill>
                            <a:schemeClr val="tx1"/>
                          </a:solidFill>
                        </a:rPr>
                        <a:t> control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42925" indent="-542925"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hazard</a:t>
                      </a:r>
                      <a:r>
                        <a:rPr lang="en-GB" sz="2800" baseline="0" dirty="0">
                          <a:solidFill>
                            <a:schemeClr val="tx1"/>
                          </a:solidFill>
                        </a:rPr>
                        <a:t> prediction ability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70C0"/>
                          </a:solidFill>
                        </a:rPr>
                        <a:t>Strength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grip</a:t>
                      </a:r>
                      <a:r>
                        <a:rPr lang="en-GB" sz="2800" baseline="0" dirty="0">
                          <a:solidFill>
                            <a:schemeClr val="tx1"/>
                          </a:solidFill>
                        </a:rPr>
                        <a:t> strength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self-control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70C0"/>
                          </a:solidFill>
                        </a:rPr>
                        <a:t>Stamina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muscular</a:t>
                      </a:r>
                      <a:r>
                        <a:rPr lang="en-GB" sz="2800" baseline="0" dirty="0">
                          <a:solidFill>
                            <a:schemeClr val="tx1"/>
                          </a:solidFill>
                        </a:rPr>
                        <a:t> endurance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8650" indent="-628650"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resistance to tiredness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70C0"/>
                          </a:solidFill>
                        </a:rPr>
                        <a:t>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8650" indent="-628650"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functioning</a:t>
                      </a:r>
                      <a:r>
                        <a:rPr lang="en-GB" sz="2800" baseline="0" dirty="0">
                          <a:solidFill>
                            <a:schemeClr val="tx1"/>
                          </a:solidFill>
                        </a:rPr>
                        <a:t> visual system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8650" indent="-628650"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functioning memory</a:t>
                      </a:r>
                      <a:r>
                        <a:rPr lang="en-GB" sz="2800" baseline="0" dirty="0">
                          <a:solidFill>
                            <a:schemeClr val="tx1"/>
                          </a:solidFill>
                        </a:rPr>
                        <a:t> system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112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925" y="2276475"/>
            <a:ext cx="674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Opportunity</a:t>
            </a:r>
          </a:p>
        </p:txBody>
      </p:sp>
    </p:spTree>
    <p:extLst>
      <p:ext uri="{BB962C8B-B14F-4D97-AF65-F5344CB8AC3E}">
        <p14:creationId xmlns:p14="http://schemas.microsoft.com/office/powerpoint/2010/main" val="705493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Physical and social opportunity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09649" y="1825625"/>
          <a:ext cx="1034415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accent5"/>
                          </a:solidFill>
                        </a:rPr>
                        <a:t>Physical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accent5"/>
                          </a:solidFill>
                        </a:rPr>
                        <a:t>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70C0"/>
                          </a:solidFill>
                        </a:rPr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physical</a:t>
                      </a:r>
                      <a:r>
                        <a:rPr lang="en-GB" sz="2800" baseline="0" dirty="0">
                          <a:solidFill>
                            <a:schemeClr val="tx1"/>
                          </a:solidFill>
                        </a:rPr>
                        <a:t> deadline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42925" indent="-542925"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social deadline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70C0"/>
                          </a:solidFill>
                        </a:rPr>
                        <a:t>Resources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available funds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peer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70C0"/>
                          </a:solidFill>
                        </a:rPr>
                        <a:t>Cues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8650" indent="-628650"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environmental prompts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8650" indent="-628650"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social triggers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70C0"/>
                          </a:solidFill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8650" indent="-628650"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access to public transport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8650" indent="-628650"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access to</a:t>
                      </a:r>
                      <a:r>
                        <a:rPr lang="en-GB" sz="2800" baseline="0" dirty="0">
                          <a:solidFill>
                            <a:schemeClr val="tx1"/>
                          </a:solidFill>
                        </a:rPr>
                        <a:t> advice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732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925" y="2276475"/>
            <a:ext cx="674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826059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" y="809625"/>
            <a:ext cx="1040130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13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Developing behaviour change interventions</a:t>
            </a:r>
          </a:p>
          <a:p>
            <a:pPr lvl="1"/>
            <a:r>
              <a:rPr lang="en-GB" sz="3200" dirty="0"/>
              <a:t>Developing ‘the concept’</a:t>
            </a:r>
          </a:p>
          <a:p>
            <a:pPr lvl="2"/>
            <a:r>
              <a:rPr lang="en-GB" sz="3200" dirty="0"/>
              <a:t>The behavioural diagnosis: applying COM-B</a:t>
            </a:r>
          </a:p>
          <a:p>
            <a:pPr lvl="3"/>
            <a:r>
              <a:rPr lang="en-GB" sz="3000" dirty="0">
                <a:solidFill>
                  <a:srgbClr val="0070C0"/>
                </a:solidFill>
              </a:rPr>
              <a:t>Capability</a:t>
            </a:r>
          </a:p>
          <a:p>
            <a:pPr lvl="3"/>
            <a:r>
              <a:rPr lang="en-GB" sz="3000" dirty="0">
                <a:solidFill>
                  <a:srgbClr val="0070C0"/>
                </a:solidFill>
              </a:rPr>
              <a:t>Opportunity</a:t>
            </a:r>
          </a:p>
          <a:p>
            <a:pPr lvl="3"/>
            <a:r>
              <a:rPr lang="en-GB" sz="3000" dirty="0">
                <a:solidFill>
                  <a:srgbClr val="0070C0"/>
                </a:solidFill>
              </a:rPr>
              <a:t>Motivation</a:t>
            </a:r>
          </a:p>
          <a:p>
            <a:pPr lvl="3"/>
            <a:r>
              <a:rPr lang="en-GB" sz="3000" dirty="0">
                <a:solidFill>
                  <a:srgbClr val="0070C0"/>
                </a:solidFill>
              </a:rPr>
              <a:t>Behaviour</a:t>
            </a:r>
            <a:endParaRPr lang="en-GB" sz="32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2018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925" y="2276475"/>
            <a:ext cx="674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Behaviour</a:t>
            </a:r>
          </a:p>
        </p:txBody>
      </p:sp>
    </p:spTree>
    <p:extLst>
      <p:ext uri="{BB962C8B-B14F-4D97-AF65-F5344CB8AC3E}">
        <p14:creationId xmlns:p14="http://schemas.microsoft.com/office/powerpoint/2010/main" val="3942765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Facilitating and competing behaviour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09649" y="1825625"/>
          <a:ext cx="1034415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accent5"/>
                          </a:solidFill>
                        </a:rPr>
                        <a:t>Facilitating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accent5"/>
                          </a:solidFill>
                        </a:rPr>
                        <a:t>Competing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70C0"/>
                          </a:solidFill>
                        </a:rPr>
                        <a:t>Capability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</a:t>
                      </a:r>
                      <a:r>
                        <a:rPr lang="en-GB" sz="2800" baseline="0" dirty="0">
                          <a:solidFill>
                            <a:schemeClr val="tx1"/>
                          </a:solidFill>
                        </a:rPr>
                        <a:t> practice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42925" indent="-542925"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getting drunk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70C0"/>
                          </a:solidFill>
                        </a:rPr>
                        <a:t>Opportunity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making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8650" indent="-628650"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displacement</a:t>
                      </a:r>
                      <a:r>
                        <a:rPr lang="en-GB" sz="2800" baseline="0" dirty="0">
                          <a:solidFill>
                            <a:schemeClr val="tx1"/>
                          </a:solidFill>
                        </a:rPr>
                        <a:t> activity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70C0"/>
                          </a:solidFill>
                        </a:rPr>
                        <a:t>Motivation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8650" indent="-628650"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self-reward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8650" indent="-628650" algn="l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e.g. displacement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681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925" y="2276475"/>
            <a:ext cx="674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Key points</a:t>
            </a:r>
          </a:p>
        </p:txBody>
      </p:sp>
    </p:spTree>
    <p:extLst>
      <p:ext uri="{BB962C8B-B14F-4D97-AF65-F5344CB8AC3E}">
        <p14:creationId xmlns:p14="http://schemas.microsoft.com/office/powerpoint/2010/main" val="1679671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806449"/>
            <a:ext cx="10515600" cy="537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For </a:t>
            </a:r>
            <a:r>
              <a:rPr lang="en-GB" sz="3200" dirty="0">
                <a:solidFill>
                  <a:schemeClr val="accent5"/>
                </a:solidFill>
              </a:rPr>
              <a:t>behaviour change interventions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Concept development requires a </a:t>
            </a:r>
            <a:r>
              <a:rPr lang="en-GB" sz="3200" dirty="0">
                <a:solidFill>
                  <a:srgbClr val="0070C0"/>
                </a:solidFill>
              </a:rPr>
              <a:t>behavioural analysis</a:t>
            </a:r>
          </a:p>
          <a:p>
            <a:r>
              <a:rPr lang="en-GB" sz="3200" dirty="0"/>
              <a:t>The </a:t>
            </a:r>
            <a:r>
              <a:rPr lang="en-GB" sz="3200" dirty="0">
                <a:solidFill>
                  <a:srgbClr val="0070C0"/>
                </a:solidFill>
              </a:rPr>
              <a:t>COM-B model </a:t>
            </a:r>
            <a:r>
              <a:rPr lang="en-GB" sz="3200" dirty="0"/>
              <a:t>provides a way of structuring this analysis</a:t>
            </a:r>
          </a:p>
          <a:p>
            <a:r>
              <a:rPr lang="en-GB" sz="3200" dirty="0"/>
              <a:t>This can guide the search of evidence to identify relevant </a:t>
            </a:r>
            <a:r>
              <a:rPr lang="en-GB" sz="3200" dirty="0">
                <a:solidFill>
                  <a:schemeClr val="accent5"/>
                </a:solidFill>
              </a:rPr>
              <a:t>intervention functions</a:t>
            </a:r>
            <a:r>
              <a:rPr lang="en-GB" sz="3200" dirty="0"/>
              <a:t> and ultimately the fleshed out intervention</a:t>
            </a:r>
            <a:endParaRPr lang="en-GB" sz="3200" dirty="0">
              <a:solidFill>
                <a:schemeClr val="accent5"/>
              </a:solidFill>
            </a:endParaRPr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15840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0317" y="5235059"/>
            <a:ext cx="6007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www.behaviourchangewheel.com/</a:t>
            </a:r>
          </a:p>
        </p:txBody>
      </p:sp>
      <p:pic>
        <p:nvPicPr>
          <p:cNvPr id="5" name="Picture 4" descr="F:\My UCL Documents\Current projects\BCW\Guide\Book\Cover 3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819" y="721626"/>
            <a:ext cx="3612505" cy="4513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97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925" y="2276475"/>
            <a:ext cx="6743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Developing behaviour change interventions</a:t>
            </a:r>
          </a:p>
        </p:txBody>
      </p:sp>
    </p:spTree>
    <p:extLst>
      <p:ext uri="{BB962C8B-B14F-4D97-AF65-F5344CB8AC3E}">
        <p14:creationId xmlns:p14="http://schemas.microsoft.com/office/powerpoint/2010/main" val="480955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2450" y="617440"/>
            <a:ext cx="2304000" cy="86957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Concept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2450" y="2309543"/>
            <a:ext cx="2304000" cy="869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4858938" y="2309543"/>
            <a:ext cx="2304000" cy="86957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Testing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2450" y="4001646"/>
            <a:ext cx="2304000" cy="864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Implementation</a:t>
            </a:r>
          </a:p>
        </p:txBody>
      </p:sp>
      <p:sp>
        <p:nvSpPr>
          <p:cNvPr id="10" name="Right Arrow 9"/>
          <p:cNvSpPr/>
          <p:nvPr/>
        </p:nvSpPr>
        <p:spPr>
          <a:xfrm rot="5400000">
            <a:off x="2084296" y="1793836"/>
            <a:ext cx="572756" cy="213773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973367" y="2476878"/>
            <a:ext cx="734459" cy="21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Right Arrow 11"/>
          <p:cNvSpPr/>
          <p:nvPr/>
        </p:nvSpPr>
        <p:spPr>
          <a:xfrm rot="10800000">
            <a:off x="3966374" y="2767387"/>
            <a:ext cx="734459" cy="21377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2292501" y="3483496"/>
            <a:ext cx="583894" cy="213773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8938" y="3996069"/>
            <a:ext cx="2304000" cy="86957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Abandonment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15825" y="2711868"/>
            <a:ext cx="2304000" cy="86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Constraints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58938" y="597613"/>
            <a:ext cx="2304000" cy="864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Knowledge</a:t>
            </a:r>
          </a:p>
        </p:txBody>
      </p:sp>
      <p:sp>
        <p:nvSpPr>
          <p:cNvPr id="21" name="Right Arrow 20"/>
          <p:cNvSpPr/>
          <p:nvPr/>
        </p:nvSpPr>
        <p:spPr>
          <a:xfrm rot="10800000">
            <a:off x="3973367" y="927412"/>
            <a:ext cx="734459" cy="213773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Right Arrow 21"/>
          <p:cNvSpPr/>
          <p:nvPr/>
        </p:nvSpPr>
        <p:spPr>
          <a:xfrm rot="16200000">
            <a:off x="5765002" y="1793835"/>
            <a:ext cx="572756" cy="21377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92407" y="444882"/>
            <a:ext cx="6221406" cy="62607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Right Arrow 24"/>
          <p:cNvSpPr/>
          <p:nvPr/>
        </p:nvSpPr>
        <p:spPr>
          <a:xfrm rot="5400000">
            <a:off x="5718990" y="3497107"/>
            <a:ext cx="583894" cy="21377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32450" y="5688172"/>
            <a:ext cx="2304000" cy="86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Promotion</a:t>
            </a:r>
          </a:p>
        </p:txBody>
      </p:sp>
      <p:sp>
        <p:nvSpPr>
          <p:cNvPr id="29" name="Right Arrow 28"/>
          <p:cNvSpPr/>
          <p:nvPr/>
        </p:nvSpPr>
        <p:spPr>
          <a:xfrm rot="5400000">
            <a:off x="2292502" y="5170023"/>
            <a:ext cx="583894" cy="213773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Right Arrow 31"/>
          <p:cNvSpPr/>
          <p:nvPr/>
        </p:nvSpPr>
        <p:spPr>
          <a:xfrm rot="19481765">
            <a:off x="3853692" y="3427042"/>
            <a:ext cx="734459" cy="213773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Right Arrow 22"/>
          <p:cNvSpPr/>
          <p:nvPr/>
        </p:nvSpPr>
        <p:spPr>
          <a:xfrm rot="8698619">
            <a:off x="3978522" y="3718721"/>
            <a:ext cx="734459" cy="21377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Right Arrow 26"/>
          <p:cNvSpPr/>
          <p:nvPr/>
        </p:nvSpPr>
        <p:spPr>
          <a:xfrm rot="16200000">
            <a:off x="2511844" y="1793835"/>
            <a:ext cx="572756" cy="213773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89992" y="1759946"/>
            <a:ext cx="2304000" cy="86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Opportunities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089992" y="800841"/>
            <a:ext cx="2304000" cy="86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Goals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25639" y="3663790"/>
            <a:ext cx="2304000" cy="864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Stakeholders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115825" y="4622895"/>
            <a:ext cx="2304000" cy="864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Collaborators</a:t>
            </a:r>
          </a:p>
        </p:txBody>
      </p:sp>
      <p:sp>
        <p:nvSpPr>
          <p:cNvPr id="34" name="Right Arrow 33"/>
          <p:cNvSpPr/>
          <p:nvPr/>
        </p:nvSpPr>
        <p:spPr>
          <a:xfrm rot="2497022">
            <a:off x="3842057" y="1751064"/>
            <a:ext cx="734459" cy="213773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Right Arrow 34"/>
          <p:cNvSpPr/>
          <p:nvPr/>
        </p:nvSpPr>
        <p:spPr>
          <a:xfrm rot="13313876">
            <a:off x="4036807" y="1516829"/>
            <a:ext cx="734459" cy="21377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-2525986" y="3282854"/>
            <a:ext cx="6260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Activity map</a:t>
            </a:r>
          </a:p>
        </p:txBody>
      </p:sp>
      <p:sp>
        <p:nvSpPr>
          <p:cNvPr id="3" name="Rectangle 2"/>
          <p:cNvSpPr/>
          <p:nvPr/>
        </p:nvSpPr>
        <p:spPr>
          <a:xfrm>
            <a:off x="7734300" y="444882"/>
            <a:ext cx="3067050" cy="62607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 rot="5400000">
            <a:off x="8242373" y="3311606"/>
            <a:ext cx="6260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Context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125639" y="5575954"/>
            <a:ext cx="2304000" cy="86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Risks</a:t>
            </a:r>
          </a:p>
        </p:txBody>
      </p:sp>
    </p:spTree>
    <p:extLst>
      <p:ext uri="{BB962C8B-B14F-4D97-AF65-F5344CB8AC3E}">
        <p14:creationId xmlns:p14="http://schemas.microsoft.com/office/powerpoint/2010/main" val="317199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2450" y="617440"/>
            <a:ext cx="2304000" cy="86957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Concept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2450" y="2309543"/>
            <a:ext cx="2304000" cy="869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4858938" y="2309543"/>
            <a:ext cx="2304000" cy="86957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Testing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2450" y="4001646"/>
            <a:ext cx="2304000" cy="864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Implementation</a:t>
            </a:r>
          </a:p>
        </p:txBody>
      </p:sp>
      <p:sp>
        <p:nvSpPr>
          <p:cNvPr id="10" name="Right Arrow 9"/>
          <p:cNvSpPr/>
          <p:nvPr/>
        </p:nvSpPr>
        <p:spPr>
          <a:xfrm rot="5400000">
            <a:off x="2084296" y="1793836"/>
            <a:ext cx="572756" cy="213773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973367" y="2476878"/>
            <a:ext cx="734459" cy="21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Right Arrow 11"/>
          <p:cNvSpPr/>
          <p:nvPr/>
        </p:nvSpPr>
        <p:spPr>
          <a:xfrm rot="10800000">
            <a:off x="3966374" y="2767387"/>
            <a:ext cx="734459" cy="21377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2292501" y="3483496"/>
            <a:ext cx="583894" cy="213773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8938" y="3996069"/>
            <a:ext cx="2304000" cy="86957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Abandonment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15825" y="2711868"/>
            <a:ext cx="2304000" cy="86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Constraints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58938" y="597613"/>
            <a:ext cx="2304000" cy="864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Knowledge</a:t>
            </a:r>
          </a:p>
        </p:txBody>
      </p:sp>
      <p:sp>
        <p:nvSpPr>
          <p:cNvPr id="21" name="Right Arrow 20"/>
          <p:cNvSpPr/>
          <p:nvPr/>
        </p:nvSpPr>
        <p:spPr>
          <a:xfrm rot="10800000">
            <a:off x="3973367" y="927412"/>
            <a:ext cx="734459" cy="213773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Right Arrow 21"/>
          <p:cNvSpPr/>
          <p:nvPr/>
        </p:nvSpPr>
        <p:spPr>
          <a:xfrm rot="16200000">
            <a:off x="5765002" y="1793835"/>
            <a:ext cx="572756" cy="21377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92407" y="444882"/>
            <a:ext cx="6221406" cy="62607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Right Arrow 24"/>
          <p:cNvSpPr/>
          <p:nvPr/>
        </p:nvSpPr>
        <p:spPr>
          <a:xfrm rot="5400000">
            <a:off x="5718990" y="3497107"/>
            <a:ext cx="583894" cy="21377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32450" y="5688172"/>
            <a:ext cx="2304000" cy="86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Promotion</a:t>
            </a:r>
          </a:p>
        </p:txBody>
      </p:sp>
      <p:sp>
        <p:nvSpPr>
          <p:cNvPr id="29" name="Right Arrow 28"/>
          <p:cNvSpPr/>
          <p:nvPr/>
        </p:nvSpPr>
        <p:spPr>
          <a:xfrm rot="5400000">
            <a:off x="2292502" y="5170023"/>
            <a:ext cx="583894" cy="213773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Right Arrow 31"/>
          <p:cNvSpPr/>
          <p:nvPr/>
        </p:nvSpPr>
        <p:spPr>
          <a:xfrm rot="19481765">
            <a:off x="3853692" y="3427042"/>
            <a:ext cx="734459" cy="213773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Right Arrow 22"/>
          <p:cNvSpPr/>
          <p:nvPr/>
        </p:nvSpPr>
        <p:spPr>
          <a:xfrm rot="8698619">
            <a:off x="3978522" y="3718721"/>
            <a:ext cx="734459" cy="21377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Right Arrow 26"/>
          <p:cNvSpPr/>
          <p:nvPr/>
        </p:nvSpPr>
        <p:spPr>
          <a:xfrm rot="16200000">
            <a:off x="2511844" y="1793835"/>
            <a:ext cx="572756" cy="213773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89992" y="1759946"/>
            <a:ext cx="2304000" cy="86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Opportunities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089992" y="800841"/>
            <a:ext cx="2304000" cy="86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Goals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25639" y="3663790"/>
            <a:ext cx="2304000" cy="864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Stakeholders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115825" y="4622895"/>
            <a:ext cx="2304000" cy="864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Collaborators</a:t>
            </a:r>
          </a:p>
        </p:txBody>
      </p:sp>
      <p:sp>
        <p:nvSpPr>
          <p:cNvPr id="34" name="Right Arrow 33"/>
          <p:cNvSpPr/>
          <p:nvPr/>
        </p:nvSpPr>
        <p:spPr>
          <a:xfrm rot="2497022">
            <a:off x="3842057" y="1751064"/>
            <a:ext cx="734459" cy="213773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Right Arrow 34"/>
          <p:cNvSpPr/>
          <p:nvPr/>
        </p:nvSpPr>
        <p:spPr>
          <a:xfrm rot="13313876">
            <a:off x="4036807" y="1516829"/>
            <a:ext cx="734459" cy="21377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-2525986" y="3282854"/>
            <a:ext cx="6260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Activity map</a:t>
            </a:r>
          </a:p>
        </p:txBody>
      </p:sp>
      <p:sp>
        <p:nvSpPr>
          <p:cNvPr id="3" name="Rectangle 2"/>
          <p:cNvSpPr/>
          <p:nvPr/>
        </p:nvSpPr>
        <p:spPr>
          <a:xfrm>
            <a:off x="7734300" y="444882"/>
            <a:ext cx="3067050" cy="62607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 rot="5400000">
            <a:off x="8242373" y="3311606"/>
            <a:ext cx="6260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Context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125639" y="5575954"/>
            <a:ext cx="2304000" cy="86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Risks</a:t>
            </a:r>
          </a:p>
        </p:txBody>
      </p:sp>
      <p:sp>
        <p:nvSpPr>
          <p:cNvPr id="40" name="Freeform 39"/>
          <p:cNvSpPr/>
          <p:nvPr/>
        </p:nvSpPr>
        <p:spPr>
          <a:xfrm>
            <a:off x="1057275" y="361950"/>
            <a:ext cx="6457950" cy="2971800"/>
          </a:xfrm>
          <a:custGeom>
            <a:avLst/>
            <a:gdLst>
              <a:gd name="connsiteX0" fmla="*/ 0 w 6457950"/>
              <a:gd name="connsiteY0" fmla="*/ 9525 h 2971800"/>
              <a:gd name="connsiteX1" fmla="*/ 6457950 w 6457950"/>
              <a:gd name="connsiteY1" fmla="*/ 0 h 2971800"/>
              <a:gd name="connsiteX2" fmla="*/ 6448425 w 6457950"/>
              <a:gd name="connsiteY2" fmla="*/ 2971800 h 2971800"/>
              <a:gd name="connsiteX3" fmla="*/ 3686175 w 6457950"/>
              <a:gd name="connsiteY3" fmla="*/ 2962275 h 2971800"/>
              <a:gd name="connsiteX4" fmla="*/ 2657475 w 6457950"/>
              <a:gd name="connsiteY4" fmla="*/ 1371600 h 2971800"/>
              <a:gd name="connsiteX5" fmla="*/ 28575 w 6457950"/>
              <a:gd name="connsiteY5" fmla="*/ 1371600 h 2971800"/>
              <a:gd name="connsiteX6" fmla="*/ 0 w 6457950"/>
              <a:gd name="connsiteY6" fmla="*/ 9525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57950" h="2971800">
                <a:moveTo>
                  <a:pt x="0" y="9525"/>
                </a:moveTo>
                <a:lnTo>
                  <a:pt x="6457950" y="0"/>
                </a:lnTo>
                <a:lnTo>
                  <a:pt x="6448425" y="2971800"/>
                </a:lnTo>
                <a:lnTo>
                  <a:pt x="3686175" y="2962275"/>
                </a:lnTo>
                <a:lnTo>
                  <a:pt x="2657475" y="1371600"/>
                </a:lnTo>
                <a:lnTo>
                  <a:pt x="28575" y="1371600"/>
                </a:lnTo>
                <a:lnTo>
                  <a:pt x="0" y="9525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1009650" y="1781175"/>
            <a:ext cx="6486525" cy="5000625"/>
          </a:xfrm>
          <a:custGeom>
            <a:avLst/>
            <a:gdLst>
              <a:gd name="connsiteX0" fmla="*/ 76200 w 6486525"/>
              <a:gd name="connsiteY0" fmla="*/ 19050 h 5000625"/>
              <a:gd name="connsiteX1" fmla="*/ 2628900 w 6486525"/>
              <a:gd name="connsiteY1" fmla="*/ 0 h 5000625"/>
              <a:gd name="connsiteX2" fmla="*/ 3705225 w 6486525"/>
              <a:gd name="connsiteY2" fmla="*/ 1590675 h 5000625"/>
              <a:gd name="connsiteX3" fmla="*/ 6486525 w 6486525"/>
              <a:gd name="connsiteY3" fmla="*/ 1628775 h 5000625"/>
              <a:gd name="connsiteX4" fmla="*/ 6457950 w 6486525"/>
              <a:gd name="connsiteY4" fmla="*/ 4943475 h 5000625"/>
              <a:gd name="connsiteX5" fmla="*/ 0 w 6486525"/>
              <a:gd name="connsiteY5" fmla="*/ 5000625 h 5000625"/>
              <a:gd name="connsiteX6" fmla="*/ 76200 w 6486525"/>
              <a:gd name="connsiteY6" fmla="*/ 19050 h 500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6525" h="5000625">
                <a:moveTo>
                  <a:pt x="76200" y="19050"/>
                </a:moveTo>
                <a:lnTo>
                  <a:pt x="2628900" y="0"/>
                </a:lnTo>
                <a:lnTo>
                  <a:pt x="3705225" y="1590675"/>
                </a:lnTo>
                <a:lnTo>
                  <a:pt x="6486525" y="1628775"/>
                </a:lnTo>
                <a:lnTo>
                  <a:pt x="6457950" y="4943475"/>
                </a:lnTo>
                <a:lnTo>
                  <a:pt x="0" y="5000625"/>
                </a:lnTo>
                <a:lnTo>
                  <a:pt x="76200" y="1905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51947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925" y="2276475"/>
            <a:ext cx="674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Developing the concept</a:t>
            </a:r>
          </a:p>
        </p:txBody>
      </p:sp>
    </p:spTree>
    <p:extLst>
      <p:ext uri="{BB962C8B-B14F-4D97-AF65-F5344CB8AC3E}">
        <p14:creationId xmlns:p14="http://schemas.microsoft.com/office/powerpoint/2010/main" val="158524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425" y="1224618"/>
            <a:ext cx="4914900" cy="49149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93724" y="2062818"/>
          <a:ext cx="576897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1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Step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</a:rPr>
                        <a:t> 1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Specify the behavioural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</a:rPr>
                        <a:t> target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Step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Identify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</a:rPr>
                        <a:t> what needs to change to achieve this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Step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Identify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</a:rPr>
                        <a:t> intervention functions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Step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Identify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</a:rPr>
                        <a:t> policies to achieve this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Step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Identify behaviour change techniques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Step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Flesh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</a:rPr>
                        <a:t> out the intervention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7275" y="1314450"/>
            <a:ext cx="4733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Steps in concept development</a:t>
            </a:r>
          </a:p>
        </p:txBody>
      </p:sp>
    </p:spTree>
    <p:extLst>
      <p:ext uri="{BB962C8B-B14F-4D97-AF65-F5344CB8AC3E}">
        <p14:creationId xmlns:p14="http://schemas.microsoft.com/office/powerpoint/2010/main" val="3995335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425" y="1224618"/>
            <a:ext cx="4914900" cy="49149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93724" y="2062818"/>
          <a:ext cx="576897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1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Step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</a:rPr>
                        <a:t> 1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Specify the behavioural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</a:rPr>
                        <a:t> target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Step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Identify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</a:rPr>
                        <a:t> what needs to change to achieve this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Step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Identify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</a:rPr>
                        <a:t> intervention functions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Step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Identify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</a:rPr>
                        <a:t> policies to achieve this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Step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Identify behaviour change techniques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Step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</a:rPr>
                        <a:t>Flesh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</a:rPr>
                        <a:t> out the intervention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7275" y="1314450"/>
            <a:ext cx="4733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Steps in concept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439561" y="2416043"/>
            <a:ext cx="6075539" cy="10224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00392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925" y="2276475"/>
            <a:ext cx="674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rPr>
              <a:t>The behavioural diagnosis</a:t>
            </a:r>
          </a:p>
        </p:txBody>
      </p:sp>
    </p:spTree>
    <p:extLst>
      <p:ext uri="{BB962C8B-B14F-4D97-AF65-F5344CB8AC3E}">
        <p14:creationId xmlns:p14="http://schemas.microsoft.com/office/powerpoint/2010/main" val="105468475"/>
      </p:ext>
    </p:extLst>
  </p:cSld>
  <p:clrMapOvr>
    <a:masterClrMapping/>
  </p:clrMapOvr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0.xml><?xml version="1.0" encoding="utf-8"?>
<a:theme xmlns:a="http://schemas.openxmlformats.org/drawingml/2006/main" name="1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1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Section_Chapter_Page_Text">
  <a:themeElements>
    <a:clrScheme name="Custom 3">
      <a:dk1>
        <a:srgbClr val="444446"/>
      </a:dk1>
      <a:lt1>
        <a:srgbClr val="FFFFFF"/>
      </a:lt1>
      <a:dk2>
        <a:srgbClr val="5B5B5A"/>
      </a:dk2>
      <a:lt2>
        <a:srgbClr val="CFDC2B"/>
      </a:lt2>
      <a:accent1>
        <a:srgbClr val="149EAE"/>
      </a:accent1>
      <a:accent2>
        <a:srgbClr val="DE4C34"/>
      </a:accent2>
      <a:accent3>
        <a:srgbClr val="FFD931"/>
      </a:accent3>
      <a:accent4>
        <a:srgbClr val="5A9B8A"/>
      </a:accent4>
      <a:accent5>
        <a:srgbClr val="A5579C"/>
      </a:accent5>
      <a:accent6>
        <a:srgbClr val="375666"/>
      </a:accent6>
      <a:hlink>
        <a:srgbClr val="000000"/>
      </a:hlink>
      <a:folHlink>
        <a:srgbClr val="000000"/>
      </a:folHlink>
    </a:clrScheme>
    <a:fontScheme name="Office 2">
      <a:majorFont>
        <a:latin typeface="DinPro-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DinPro-regular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andtable_template_Apr2016" id="{8A33486A-1F89-4D40-A118-BADA4979D64C}" vid="{F4BD1093-3057-1F4E-8B1B-2DC53BD1AE02}"/>
    </a:ext>
  </a:extLst>
</a:theme>
</file>

<file path=ppt/theme/theme4.xml><?xml version="1.0" encoding="utf-8"?>
<a:theme xmlns:a="http://schemas.openxmlformats.org/drawingml/2006/main" name="6_Last Page">
  <a:themeElements>
    <a:clrScheme name="Custom 3">
      <a:dk1>
        <a:srgbClr val="444446"/>
      </a:dk1>
      <a:lt1>
        <a:srgbClr val="FFFFFF"/>
      </a:lt1>
      <a:dk2>
        <a:srgbClr val="5B5B5A"/>
      </a:dk2>
      <a:lt2>
        <a:srgbClr val="CFDC2B"/>
      </a:lt2>
      <a:accent1>
        <a:srgbClr val="149EAE"/>
      </a:accent1>
      <a:accent2>
        <a:srgbClr val="DE4C34"/>
      </a:accent2>
      <a:accent3>
        <a:srgbClr val="FFD931"/>
      </a:accent3>
      <a:accent4>
        <a:srgbClr val="5A9B8A"/>
      </a:accent4>
      <a:accent5>
        <a:srgbClr val="A5579C"/>
      </a:accent5>
      <a:accent6>
        <a:srgbClr val="375666"/>
      </a:accent6>
      <a:hlink>
        <a:srgbClr val="000000"/>
      </a:hlink>
      <a:folHlink>
        <a:srgbClr val="000000"/>
      </a:folHlink>
    </a:clrScheme>
    <a:fontScheme name="Office 2">
      <a:majorFont>
        <a:latin typeface="DinPro-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DinPro-regular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andtable_template_Apr2016" id="{8A33486A-1F89-4D40-A118-BADA4979D64C}" vid="{DA318FDE-FE86-B94F-9713-87BD703E45DC}"/>
    </a:ext>
  </a:extLst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437</Words>
  <Application>Microsoft Office PowerPoint</Application>
  <PresentationFormat>Widescreen</PresentationFormat>
  <Paragraphs>140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24</vt:i4>
      </vt:variant>
      <vt:variant>
        <vt:lpstr>Slide Titles</vt:lpstr>
      </vt:variant>
      <vt:variant>
        <vt:i4>24</vt:i4>
      </vt:variant>
    </vt:vector>
  </HeadingPairs>
  <TitlesOfParts>
    <vt:vector size="55" baseType="lpstr">
      <vt:lpstr>Arial</vt:lpstr>
      <vt:lpstr>Calibri</vt:lpstr>
      <vt:lpstr>Calibri Light</vt:lpstr>
      <vt:lpstr>DINPro-Light</vt:lpstr>
      <vt:lpstr>DINPro-Medium</vt:lpstr>
      <vt:lpstr>Medium</vt:lpstr>
      <vt:lpstr>Verdana</vt:lpstr>
      <vt:lpstr>1_Office Theme</vt:lpstr>
      <vt:lpstr>Custom Design</vt:lpstr>
      <vt:lpstr>3_Section_Chapter_Page_Text</vt:lpstr>
      <vt:lpstr>6_Last Page</vt:lpstr>
      <vt:lpstr>1_Default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14_Default Design</vt:lpstr>
      <vt:lpstr>15_Default Design</vt:lpstr>
      <vt:lpstr>16_Default Design</vt:lpstr>
      <vt:lpstr>17_Default Design</vt:lpstr>
      <vt:lpstr>18_Default Design</vt:lpstr>
      <vt:lpstr>19_Default Design</vt:lpstr>
      <vt:lpstr>20_Default Design</vt:lpstr>
      <vt:lpstr>21_Default Design</vt:lpstr>
      <vt:lpstr>Making sense of behaviour:  the COM-B framework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Physical and psychological capability</vt:lpstr>
      <vt:lpstr>PowerPoint Presentation</vt:lpstr>
      <vt:lpstr>Physical and social opportunity</vt:lpstr>
      <vt:lpstr>PowerPoint Presentation</vt:lpstr>
      <vt:lpstr>PowerPoint Presentation</vt:lpstr>
      <vt:lpstr>PowerPoint Presentation</vt:lpstr>
      <vt:lpstr>Facilitating and competing behaviour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Campsall</dc:creator>
  <cp:lastModifiedBy>Dan Campsall</cp:lastModifiedBy>
  <cp:revision>24</cp:revision>
  <dcterms:created xsi:type="dcterms:W3CDTF">2017-03-07T17:47:48Z</dcterms:created>
  <dcterms:modified xsi:type="dcterms:W3CDTF">2017-03-22T23:00:08Z</dcterms:modified>
</cp:coreProperties>
</file>