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5.xml" ContentType="application/vnd.openxmlformats-officedocument.theme+xml"/>
  <Override PartName="/ppt/slideLayouts/slideLayout6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3" r:id="rId2"/>
    <p:sldMasterId id="2147483675" r:id="rId3"/>
    <p:sldMasterId id="2147483688" r:id="rId4"/>
    <p:sldMasterId id="2147483690" r:id="rId5"/>
    <p:sldMasterId id="2147483692" r:id="rId6"/>
    <p:sldMasterId id="2147483694" r:id="rId7"/>
    <p:sldMasterId id="2147483696" r:id="rId8"/>
    <p:sldMasterId id="2147483698" r:id="rId9"/>
    <p:sldMasterId id="2147483700" r:id="rId10"/>
    <p:sldMasterId id="2147483702" r:id="rId11"/>
    <p:sldMasterId id="2147483704" r:id="rId12"/>
    <p:sldMasterId id="2147483706" r:id="rId13"/>
    <p:sldMasterId id="2147483708" r:id="rId14"/>
    <p:sldMasterId id="2147483710" r:id="rId15"/>
    <p:sldMasterId id="2147483712" r:id="rId16"/>
    <p:sldMasterId id="2147483714" r:id="rId17"/>
    <p:sldMasterId id="2147483716" r:id="rId18"/>
    <p:sldMasterId id="2147483718" r:id="rId19"/>
    <p:sldMasterId id="2147483720" r:id="rId20"/>
    <p:sldMasterId id="2147483722" r:id="rId21"/>
    <p:sldMasterId id="2147483724" r:id="rId22"/>
    <p:sldMasterId id="2147483726" r:id="rId23"/>
    <p:sldMasterId id="2147483742" r:id="rId24"/>
    <p:sldMasterId id="2147483745" r:id="rId25"/>
    <p:sldMasterId id="2147483747" r:id="rId26"/>
  </p:sldMasterIdLst>
  <p:notesMasterIdLst>
    <p:notesMasterId r:id="rId46"/>
  </p:notesMasterIdLst>
  <p:sldIdLst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7F"/>
    <a:srgbClr val="1B8DCC"/>
    <a:srgbClr val="1A325E"/>
    <a:srgbClr val="034669"/>
    <a:srgbClr val="70AD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88876" autoAdjust="0"/>
  </p:normalViewPr>
  <p:slideViewPr>
    <p:cSldViewPr snapToGrid="0">
      <p:cViewPr varScale="1">
        <p:scale>
          <a:sx n="98" d="100"/>
          <a:sy n="98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56345-ADD9-4503-8EFA-C9B7CC94062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21B42C-C416-4C7C-B08B-E610D3E9F5F3}">
      <dgm:prSet phldrT="[Text]" custT="1"/>
      <dgm:spPr>
        <a:xfrm>
          <a:off x="689844" y="50028"/>
          <a:ext cx="323364" cy="323364"/>
        </a:xfrm>
        <a:solidFill>
          <a:schemeClr val="bg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800" dirty="0">
              <a:solidFill>
                <a:sysClr val="window" lastClr="FFFFFF"/>
              </a:solidFill>
              <a:latin typeface="NJFont Light" panose="020B0303020304020204" pitchFamily="34" charset="0"/>
              <a:ea typeface="+mn-ea"/>
              <a:cs typeface="+mn-cs"/>
            </a:rPr>
            <a:t>Apps</a:t>
          </a:r>
        </a:p>
      </dgm:t>
    </dgm:pt>
    <dgm:pt modelId="{ADB5EAD0-9EB2-45E5-85E4-9102F7D623CA}" type="parTrans" cxnId="{5ADDB108-ADF1-4282-AAE1-B9F8D1F7A572}">
      <dgm:prSet/>
      <dgm:spPr/>
      <dgm:t>
        <a:bodyPr/>
        <a:lstStyle/>
        <a:p>
          <a:endParaRPr lang="en-GB"/>
        </a:p>
      </dgm:t>
    </dgm:pt>
    <dgm:pt modelId="{6B109074-E923-4E2D-907B-5403CB60C8C3}" type="sibTrans" cxnId="{5ADDB108-ADF1-4282-AAE1-B9F8D1F7A572}">
      <dgm:prSet/>
      <dgm:spPr/>
      <dgm:t>
        <a:bodyPr/>
        <a:lstStyle/>
        <a:p>
          <a:endParaRPr lang="en-GB"/>
        </a:p>
      </dgm:t>
    </dgm:pt>
    <dgm:pt modelId="{0893AD49-1092-4716-852D-F476A8ADA4BC}">
      <dgm:prSet phldrT="[Text]" custT="1"/>
      <dgm:spPr>
        <a:xfrm>
          <a:off x="359294" y="192864"/>
          <a:ext cx="323364" cy="323364"/>
        </a:xfrm>
        <a:solidFill>
          <a:srgbClr val="0019A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800" dirty="0">
              <a:solidFill>
                <a:sysClr val="window" lastClr="FFFFFF"/>
              </a:solidFill>
              <a:latin typeface="NJFont Light" panose="020B0303020304020204" pitchFamily="34" charset="0"/>
              <a:ea typeface="+mn-ea"/>
              <a:cs typeface="+mn-cs"/>
            </a:rPr>
            <a:t>ATC</a:t>
          </a:r>
        </a:p>
      </dgm:t>
    </dgm:pt>
    <dgm:pt modelId="{D1BF3487-A717-4BCC-9330-3F9867A73CD6}" type="parTrans" cxnId="{1BCDFA83-EFED-4B57-89BC-1F95BAB1DFDA}">
      <dgm:prSet/>
      <dgm:spPr/>
      <dgm:t>
        <a:bodyPr/>
        <a:lstStyle/>
        <a:p>
          <a:endParaRPr lang="en-GB"/>
        </a:p>
      </dgm:t>
    </dgm:pt>
    <dgm:pt modelId="{5221C8F7-11F7-4A19-BD2A-B9659DE040FF}" type="sibTrans" cxnId="{1BCDFA83-EFED-4B57-89BC-1F95BAB1DFDA}">
      <dgm:prSet/>
      <dgm:spPr/>
      <dgm:t>
        <a:bodyPr/>
        <a:lstStyle/>
        <a:p>
          <a:endParaRPr lang="en-GB"/>
        </a:p>
      </dgm:t>
    </dgm:pt>
    <dgm:pt modelId="{DFC03C1E-CF1E-4E16-99EB-5F2519A146CE}">
      <dgm:prSet phldrT="[Text]"/>
      <dgm:spPr>
        <a:xfrm>
          <a:off x="590679" y="435459"/>
          <a:ext cx="323364" cy="323364"/>
        </a:xfrm>
        <a:solidFill>
          <a:srgbClr val="0019A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NJFont Book"/>
              <a:ea typeface="+mn-ea"/>
              <a:cs typeface="+mn-cs"/>
            </a:rPr>
            <a:t>SCOOT</a:t>
          </a:r>
        </a:p>
      </dgm:t>
    </dgm:pt>
    <dgm:pt modelId="{2D6BCBBE-898C-475D-B2ED-76A5990A3BA8}" type="sibTrans" cxnId="{494C0018-4AB1-4C09-A998-552DD52E1C9E}">
      <dgm:prSet/>
      <dgm:spPr/>
      <dgm:t>
        <a:bodyPr/>
        <a:lstStyle/>
        <a:p>
          <a:endParaRPr lang="en-GB"/>
        </a:p>
      </dgm:t>
    </dgm:pt>
    <dgm:pt modelId="{836C21A3-8D62-4E94-B01A-DCD1F85AE380}" type="parTrans" cxnId="{494C0018-4AB1-4C09-A998-552DD52E1C9E}">
      <dgm:prSet/>
      <dgm:spPr/>
      <dgm:t>
        <a:bodyPr/>
        <a:lstStyle/>
        <a:p>
          <a:endParaRPr lang="en-GB"/>
        </a:p>
      </dgm:t>
    </dgm:pt>
    <dgm:pt modelId="{FD48B8FC-40E0-4A84-9880-0F3D92ECAB4B}">
      <dgm:prSet phldrT="[Text]" custT="1"/>
      <dgm:spPr>
        <a:xfrm>
          <a:off x="241672" y="986026"/>
          <a:ext cx="927082" cy="215576"/>
        </a:xfrm>
        <a:noFill/>
        <a:ln>
          <a:noFill/>
        </a:ln>
        <a:effectLst/>
      </dgm:spPr>
      <dgm:t>
        <a:bodyPr/>
        <a:lstStyle/>
        <a:p>
          <a:r>
            <a:rPr lang="en-GB" sz="1400" b="1" dirty="0">
              <a:solidFill>
                <a:schemeClr val="bg2"/>
              </a:solidFill>
              <a:latin typeface="+mn-lt"/>
              <a:ea typeface="+mn-ea"/>
              <a:cs typeface="+mn-cs"/>
            </a:rPr>
            <a:t>“Safe Systems Transport Network” Data Integration &amp; Connectivity</a:t>
          </a:r>
        </a:p>
      </dgm:t>
    </dgm:pt>
    <dgm:pt modelId="{092BB2A6-7C86-41AC-BD3F-D51BFDF4F095}" type="sibTrans" cxnId="{AE986F09-639F-4C24-996C-F33D60AC5716}">
      <dgm:prSet/>
      <dgm:spPr/>
      <dgm:t>
        <a:bodyPr/>
        <a:lstStyle/>
        <a:p>
          <a:endParaRPr lang="en-GB"/>
        </a:p>
      </dgm:t>
    </dgm:pt>
    <dgm:pt modelId="{EE40D912-894F-475F-A433-44FF9B1A7478}" type="parTrans" cxnId="{AE986F09-639F-4C24-996C-F33D60AC5716}">
      <dgm:prSet/>
      <dgm:spPr/>
      <dgm:t>
        <a:bodyPr/>
        <a:lstStyle/>
        <a:p>
          <a:endParaRPr lang="en-GB"/>
        </a:p>
      </dgm:t>
    </dgm:pt>
    <dgm:pt modelId="{582D6A0A-8826-4C34-B7B3-82AC101B3182}" type="pres">
      <dgm:prSet presAssocID="{77856345-ADD9-4503-8EFA-C9B7CC94062D}" presName="Name0" presStyleCnt="0">
        <dgm:presLayoutVars>
          <dgm:chMax val="4"/>
          <dgm:resizeHandles val="exact"/>
        </dgm:presLayoutVars>
      </dgm:prSet>
      <dgm:spPr/>
    </dgm:pt>
    <dgm:pt modelId="{EF6A9615-9266-4DA5-B815-8576D6F2D90E}" type="pres">
      <dgm:prSet presAssocID="{77856345-ADD9-4503-8EFA-C9B7CC94062D}" presName="ellipse" presStyleLbl="trBgShp" presStyleIdx="0" presStyleCnt="1"/>
      <dgm:spPr>
        <a:xfrm>
          <a:off x="253661" y="88668"/>
          <a:ext cx="926979" cy="321927"/>
        </a:xfrm>
        <a:prstGeom prst="ellipse">
          <a:avLst/>
        </a:prstGeom>
        <a:solidFill>
          <a:srgbClr val="0019A8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DA7B9C3-F678-4EF5-A819-E32867516227}" type="pres">
      <dgm:prSet presAssocID="{77856345-ADD9-4503-8EFA-C9B7CC94062D}" presName="arrow1" presStyleLbl="fgShp" presStyleIdx="0" presStyleCnt="1" custScaleY="142956" custLinFactNeighborY="-24720"/>
      <dgm:spPr>
        <a:xfrm>
          <a:off x="628764" y="876960"/>
          <a:ext cx="179647" cy="114974"/>
        </a:xfrm>
        <a:prstGeom prst="downArrow">
          <a:avLst/>
        </a:prstGeom>
        <a:solidFill>
          <a:srgbClr val="0019A8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31122DC-5F7C-496A-A5FE-EF89248C4F06}" type="pres">
      <dgm:prSet presAssocID="{77856345-ADD9-4503-8EFA-C9B7CC94062D}" presName="rectangle" presStyleLbl="revTx" presStyleIdx="0" presStyleCnt="1" custScaleX="248809" custScaleY="104215" custLinFactNeighborX="-175" custLinFactNeighborY="6135">
        <dgm:presLayoutVars>
          <dgm:bulletEnabled val="1"/>
        </dgm:presLayoutVars>
      </dgm:prSet>
      <dgm:spPr>
        <a:prstGeom prst="rect">
          <a:avLst/>
        </a:prstGeom>
      </dgm:spPr>
    </dgm:pt>
    <dgm:pt modelId="{98F67D6B-16CD-4738-9D2F-108B0ECACF18}" type="pres">
      <dgm:prSet presAssocID="{0893AD49-1092-4716-852D-F476A8ADA4BC}" presName="item1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7FEE636C-1E10-41C1-B54B-14DC61C14012}" type="pres">
      <dgm:prSet presAssocID="{DFC03C1E-CF1E-4E16-99EB-5F2519A146CE}" presName="item2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7C93D57F-D9D9-4141-B166-B44BD2828602}" type="pres">
      <dgm:prSet presAssocID="{FD48B8FC-40E0-4A84-9880-0F3D92ECAB4B}" presName="item3" presStyleLbl="node1" presStyleIdx="2" presStyleCnt="3" custLinFactNeighborY="-19994">
        <dgm:presLayoutVars>
          <dgm:bulletEnabled val="1"/>
        </dgm:presLayoutVars>
      </dgm:prSet>
      <dgm:spPr>
        <a:prstGeom prst="ellipse">
          <a:avLst/>
        </a:prstGeom>
      </dgm:spPr>
    </dgm:pt>
    <dgm:pt modelId="{36FBC135-5CDE-4770-B40C-B2F6DFB13A49}" type="pres">
      <dgm:prSet presAssocID="{77856345-ADD9-4503-8EFA-C9B7CC94062D}" presName="funnel" presStyleLbl="trAlignAcc1" presStyleIdx="0" presStyleCnt="1" custLinFactNeighborY="-1317"/>
      <dgm:spPr>
        <a:xfrm>
          <a:off x="215576" y="49146"/>
          <a:ext cx="1006023" cy="804819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19A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459E2303-FF9A-4144-A4C6-F70CD6DB230B}" type="presOf" srcId="{0893AD49-1092-4716-852D-F476A8ADA4BC}" destId="{7FEE636C-1E10-41C1-B54B-14DC61C14012}" srcOrd="0" destOrd="0" presId="urn:microsoft.com/office/officeart/2005/8/layout/funnel1"/>
    <dgm:cxn modelId="{5ADDB108-ADF1-4282-AAE1-B9F8D1F7A572}" srcId="{77856345-ADD9-4503-8EFA-C9B7CC94062D}" destId="{0721B42C-C416-4C7C-B08B-E610D3E9F5F3}" srcOrd="0" destOrd="0" parTransId="{ADB5EAD0-9EB2-45E5-85E4-9102F7D623CA}" sibTransId="{6B109074-E923-4E2D-907B-5403CB60C8C3}"/>
    <dgm:cxn modelId="{AE986F09-639F-4C24-996C-F33D60AC5716}" srcId="{77856345-ADD9-4503-8EFA-C9B7CC94062D}" destId="{FD48B8FC-40E0-4A84-9880-0F3D92ECAB4B}" srcOrd="3" destOrd="0" parTransId="{EE40D912-894F-475F-A433-44FF9B1A7478}" sibTransId="{092BB2A6-7C86-41AC-BD3F-D51BFDF4F095}"/>
    <dgm:cxn modelId="{494C0018-4AB1-4C09-A998-552DD52E1C9E}" srcId="{77856345-ADD9-4503-8EFA-C9B7CC94062D}" destId="{DFC03C1E-CF1E-4E16-99EB-5F2519A146CE}" srcOrd="2" destOrd="0" parTransId="{836C21A3-8D62-4E94-B01A-DCD1F85AE380}" sibTransId="{2D6BCBBE-898C-475D-B2ED-76A5990A3BA8}"/>
    <dgm:cxn modelId="{6515DC43-4A03-476A-AAD1-3C5452963454}" type="presOf" srcId="{77856345-ADD9-4503-8EFA-C9B7CC94062D}" destId="{582D6A0A-8826-4C34-B7B3-82AC101B3182}" srcOrd="0" destOrd="0" presId="urn:microsoft.com/office/officeart/2005/8/layout/funnel1"/>
    <dgm:cxn modelId="{E7B7286F-C785-4751-9DE1-51D66A96C36F}" type="presOf" srcId="{DFC03C1E-CF1E-4E16-99EB-5F2519A146CE}" destId="{98F67D6B-16CD-4738-9D2F-108B0ECACF18}" srcOrd="0" destOrd="0" presId="urn:microsoft.com/office/officeart/2005/8/layout/funnel1"/>
    <dgm:cxn modelId="{F0E83F54-0B42-4911-B381-8D40870CF120}" type="presOf" srcId="{FD48B8FC-40E0-4A84-9880-0F3D92ECAB4B}" destId="{231122DC-5F7C-496A-A5FE-EF89248C4F06}" srcOrd="0" destOrd="0" presId="urn:microsoft.com/office/officeart/2005/8/layout/funnel1"/>
    <dgm:cxn modelId="{1BCDFA83-EFED-4B57-89BC-1F95BAB1DFDA}" srcId="{77856345-ADD9-4503-8EFA-C9B7CC94062D}" destId="{0893AD49-1092-4716-852D-F476A8ADA4BC}" srcOrd="1" destOrd="0" parTransId="{D1BF3487-A717-4BCC-9330-3F9867A73CD6}" sibTransId="{5221C8F7-11F7-4A19-BD2A-B9659DE040FF}"/>
    <dgm:cxn modelId="{051DE0A3-40A5-43DB-B11F-388A121A978E}" type="presOf" srcId="{0721B42C-C416-4C7C-B08B-E610D3E9F5F3}" destId="{7C93D57F-D9D9-4141-B166-B44BD2828602}" srcOrd="0" destOrd="0" presId="urn:microsoft.com/office/officeart/2005/8/layout/funnel1"/>
    <dgm:cxn modelId="{42E27AC2-2363-4C69-826D-18C49583BB08}" type="presParOf" srcId="{582D6A0A-8826-4C34-B7B3-82AC101B3182}" destId="{EF6A9615-9266-4DA5-B815-8576D6F2D90E}" srcOrd="0" destOrd="0" presId="urn:microsoft.com/office/officeart/2005/8/layout/funnel1"/>
    <dgm:cxn modelId="{4E4D9CE4-696F-4239-82B4-222218A302BF}" type="presParOf" srcId="{582D6A0A-8826-4C34-B7B3-82AC101B3182}" destId="{FDA7B9C3-F678-4EF5-A819-E32867516227}" srcOrd="1" destOrd="0" presId="urn:microsoft.com/office/officeart/2005/8/layout/funnel1"/>
    <dgm:cxn modelId="{5078A0D5-2630-45A6-B5D0-2A584556FA9C}" type="presParOf" srcId="{582D6A0A-8826-4C34-B7B3-82AC101B3182}" destId="{231122DC-5F7C-496A-A5FE-EF89248C4F06}" srcOrd="2" destOrd="0" presId="urn:microsoft.com/office/officeart/2005/8/layout/funnel1"/>
    <dgm:cxn modelId="{7E3E03D5-1F39-42A1-AFE3-100FD62E98A0}" type="presParOf" srcId="{582D6A0A-8826-4C34-B7B3-82AC101B3182}" destId="{98F67D6B-16CD-4738-9D2F-108B0ECACF18}" srcOrd="3" destOrd="0" presId="urn:microsoft.com/office/officeart/2005/8/layout/funnel1"/>
    <dgm:cxn modelId="{5010A549-42BA-4A9B-B237-24F89788333E}" type="presParOf" srcId="{582D6A0A-8826-4C34-B7B3-82AC101B3182}" destId="{7FEE636C-1E10-41C1-B54B-14DC61C14012}" srcOrd="4" destOrd="0" presId="urn:microsoft.com/office/officeart/2005/8/layout/funnel1"/>
    <dgm:cxn modelId="{626CE197-DCBC-400D-A831-3FA8E7ADAAC2}" type="presParOf" srcId="{582D6A0A-8826-4C34-B7B3-82AC101B3182}" destId="{7C93D57F-D9D9-4141-B166-B44BD2828602}" srcOrd="5" destOrd="0" presId="urn:microsoft.com/office/officeart/2005/8/layout/funnel1"/>
    <dgm:cxn modelId="{079F92A6-94C4-417A-A8A4-6812B4E4396B}" type="presParOf" srcId="{582D6A0A-8826-4C34-B7B3-82AC101B3182}" destId="{36FBC135-5CDE-4770-B40C-B2F6DFB13A4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A9615-9266-4DA5-B815-8576D6F2D90E}">
      <dsp:nvSpPr>
        <dsp:cNvPr id="0" name=""/>
        <dsp:cNvSpPr/>
      </dsp:nvSpPr>
      <dsp:spPr>
        <a:xfrm>
          <a:off x="1133692" y="82881"/>
          <a:ext cx="1728974" cy="600449"/>
        </a:xfrm>
        <a:prstGeom prst="ellipse">
          <a:avLst/>
        </a:prstGeom>
        <a:solidFill>
          <a:srgbClr val="0019A8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B9C3-F678-4EF5-A819-E32867516227}">
      <dsp:nvSpPr>
        <dsp:cNvPr id="0" name=""/>
        <dsp:cNvSpPr/>
      </dsp:nvSpPr>
      <dsp:spPr>
        <a:xfrm>
          <a:off x="1833323" y="1454110"/>
          <a:ext cx="335072" cy="306563"/>
        </a:xfrm>
        <a:prstGeom prst="downArrow">
          <a:avLst/>
        </a:prstGeom>
        <a:solidFill>
          <a:srgbClr val="0019A8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122DC-5F7C-496A-A5FE-EF89248C4F06}">
      <dsp:nvSpPr>
        <dsp:cNvPr id="0" name=""/>
        <dsp:cNvSpPr/>
      </dsp:nvSpPr>
      <dsp:spPr>
        <a:xfrm>
          <a:off x="0" y="1725429"/>
          <a:ext cx="4001714" cy="419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“Safe Systems Transport Network” Data Integration &amp; Connectivity</a:t>
          </a:r>
        </a:p>
      </dsp:txBody>
      <dsp:txXfrm>
        <a:off x="0" y="1725429"/>
        <a:ext cx="4001714" cy="419034"/>
      </dsp:txXfrm>
    </dsp:sp>
    <dsp:sp modelId="{98F67D6B-16CD-4738-9D2F-108B0ECACF18}">
      <dsp:nvSpPr>
        <dsp:cNvPr id="0" name=""/>
        <dsp:cNvSpPr/>
      </dsp:nvSpPr>
      <dsp:spPr>
        <a:xfrm>
          <a:off x="1762288" y="729705"/>
          <a:ext cx="603130" cy="603130"/>
        </a:xfrm>
        <a:prstGeom prst="ellipse">
          <a:avLst/>
        </a:prstGeom>
        <a:solidFill>
          <a:srgbClr val="0019A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ysClr val="window" lastClr="FFFFFF"/>
              </a:solidFill>
              <a:latin typeface="NJFont Book"/>
              <a:ea typeface="+mn-ea"/>
              <a:cs typeface="+mn-cs"/>
            </a:rPr>
            <a:t>SCOOT</a:t>
          </a:r>
        </a:p>
      </dsp:txBody>
      <dsp:txXfrm>
        <a:off x="1850614" y="818031"/>
        <a:ext cx="426478" cy="426478"/>
      </dsp:txXfrm>
    </dsp:sp>
    <dsp:sp modelId="{7FEE636C-1E10-41C1-B54B-14DC61C14012}">
      <dsp:nvSpPr>
        <dsp:cNvPr id="0" name=""/>
        <dsp:cNvSpPr/>
      </dsp:nvSpPr>
      <dsp:spPr>
        <a:xfrm>
          <a:off x="1330714" y="277223"/>
          <a:ext cx="603130" cy="603130"/>
        </a:xfrm>
        <a:prstGeom prst="ellipse">
          <a:avLst/>
        </a:prstGeom>
        <a:solidFill>
          <a:srgbClr val="0019A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" lastClr="FFFFFF"/>
              </a:solidFill>
              <a:latin typeface="NJFont Light" panose="020B0303020304020204" pitchFamily="34" charset="0"/>
              <a:ea typeface="+mn-ea"/>
              <a:cs typeface="+mn-cs"/>
            </a:rPr>
            <a:t>ATC</a:t>
          </a:r>
        </a:p>
      </dsp:txBody>
      <dsp:txXfrm>
        <a:off x="1419040" y="365549"/>
        <a:ext cx="426478" cy="426478"/>
      </dsp:txXfrm>
    </dsp:sp>
    <dsp:sp modelId="{7C93D57F-D9D9-4141-B166-B44BD2828602}">
      <dsp:nvSpPr>
        <dsp:cNvPr id="0" name=""/>
        <dsp:cNvSpPr/>
      </dsp:nvSpPr>
      <dsp:spPr>
        <a:xfrm>
          <a:off x="1947248" y="10810"/>
          <a:ext cx="603130" cy="60313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ysClr val="window" lastClr="FFFFFF"/>
              </a:solidFill>
              <a:latin typeface="NJFont Light" panose="020B0303020304020204" pitchFamily="34" charset="0"/>
              <a:ea typeface="+mn-ea"/>
              <a:cs typeface="+mn-cs"/>
            </a:rPr>
            <a:t>Apps</a:t>
          </a:r>
        </a:p>
      </dsp:txBody>
      <dsp:txXfrm>
        <a:off x="2035574" y="99136"/>
        <a:ext cx="426478" cy="426478"/>
      </dsp:txXfrm>
    </dsp:sp>
    <dsp:sp modelId="{36FBC135-5CDE-4770-B40C-B2F6DFB13A49}">
      <dsp:nvSpPr>
        <dsp:cNvPr id="0" name=""/>
        <dsp:cNvSpPr/>
      </dsp:nvSpPr>
      <dsp:spPr>
        <a:xfrm>
          <a:off x="1062656" y="0"/>
          <a:ext cx="1876406" cy="1501124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19A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D49B-C115-46FC-B4D3-EDA39ED52A71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52FB-8573-4967-B455-B404A0554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Key features of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Data Server Platform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 concept are that the data from the vehicle is sent to a back-end server where it can be made available. Therefore, both the data itself and the application using the data are outside the vehicle. Access to data using an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In-vehicle interface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 is enabled via an upgraded interface inside the vehicle; any application using data would run outside the vehicle. Finally,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On-board Application Platform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 would allow access to data and the execution of applications inside the vehicle environment. WG6 also described three derivatives of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Data Server Platform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: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Extended Vehicle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, which proposed direct access to an ISO-standardised interface from the car manufacturers’ servers,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Shared Server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, which proposed access from a server controlled by a consortium of stakeholders rather than the car manufacturer, and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B2B Marketplace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, which proposed data held by an service provider for access by the market.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7FC7A-B0B4-4D91-B037-A36864F0318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7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7FC7A-B0B4-4D91-B037-A36864F0318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17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2C36D-DFA0-4651-BCE0-D9D49C0855F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60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2E858-39C3-4393-AC72-5CF91FFE12E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25" y="744538"/>
            <a:ext cx="6618288" cy="37242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715153"/>
            <a:ext cx="4886008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noProof="1"/>
              <a:t>Added music</a:t>
            </a:r>
          </a:p>
        </p:txBody>
      </p:sp>
    </p:spTree>
    <p:extLst>
      <p:ext uri="{BB962C8B-B14F-4D97-AF65-F5344CB8AC3E}">
        <p14:creationId xmlns:p14="http://schemas.microsoft.com/office/powerpoint/2010/main" val="350397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75145-708A-4E7C-B4F6-5B9A58A1CE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72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9200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2648" y="390565"/>
            <a:ext cx="157903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50337" y="6559552"/>
            <a:ext cx="199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© Copyright 2016 TRL Ltd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29" y="1185335"/>
            <a:ext cx="9184687" cy="1147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0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9C4F5E3C-679F-4B5B-86CE-D22E36C6C59F}" type="slidenum">
              <a:rPr lang="en-GB" altLang="en-US" smtClean="0"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8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82489" y="6425440"/>
            <a:ext cx="565151" cy="365125"/>
          </a:xfrm>
        </p:spPr>
        <p:txBody>
          <a:bodyPr/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64F882BF-562E-4E92-AC83-17F28327C805}" type="slidenum">
              <a:rPr lang="en-GB" altLang="en-US" smtClean="0"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34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9200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50337" y="6559552"/>
            <a:ext cx="199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© Copyright 2016 TRL Ltd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29" y="1185335"/>
            <a:ext cx="9184687" cy="1147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6" descr="trl-logo-grey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281" y="390529"/>
            <a:ext cx="1160371" cy="33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0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9200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50337" y="6559552"/>
            <a:ext cx="199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© Copyright 2016 TRL Ltd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29" y="1185335"/>
            <a:ext cx="9184687" cy="11477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6" descr="trl-logo-grey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281" y="390529"/>
            <a:ext cx="1160371" cy="33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3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048000" y="241334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82405" y="6262688"/>
            <a:ext cx="565151" cy="365125"/>
          </a:xfrm>
          <a:prstGeom prst="rect">
            <a:avLst/>
          </a:prstGeom>
        </p:spPr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1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833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12315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2308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76341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19681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1974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5224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29406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17100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3426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286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6691"/>
            <a:ext cx="12213339" cy="17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601" y="6324600"/>
            <a:ext cx="338667" cy="533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9027" y="6356351"/>
            <a:ext cx="493036" cy="329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>
                <a:solidFill>
                  <a:schemeClr val="bg1"/>
                </a:solidFill>
                <a:latin typeface="DINPro-Medium"/>
                <a:ea typeface="Medium"/>
                <a:cs typeface="DINPro-Medium"/>
              </a:defRPr>
            </a:lvl1pPr>
          </a:lstStyle>
          <a:p>
            <a:fld id="{D9009749-9E10-874B-B383-8C53AB8DD26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5667" y="374651"/>
            <a:ext cx="423333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62658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609585" rtl="0" eaLnBrk="1" latinLnBrk="0" hangingPunct="1">
        <a:spcBef>
          <a:spcPct val="0"/>
        </a:spcBef>
        <a:buNone/>
        <a:defRPr sz="3467" kern="1200" baseline="0">
          <a:solidFill>
            <a:schemeClr val="tx1"/>
          </a:solidFill>
          <a:latin typeface="DINPro-Medium"/>
          <a:ea typeface="+mj-ea"/>
          <a:cs typeface="DINPro-Medium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71758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558091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1690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5986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14" y="268296"/>
            <a:ext cx="938741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2619"/>
            <a:ext cx="10591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89" y="6262708"/>
            <a:ext cx="5651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515B5E"/>
                </a:solidFill>
              </a:defRPr>
            </a:lvl1pPr>
          </a:lstStyle>
          <a:p>
            <a:fld id="{0F6EE5D4-460A-42EF-8797-5ED99CDEF53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0" name="Picture 6" descr="trl-logo-gre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2648" y="390565"/>
            <a:ext cx="157903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150337" y="6559552"/>
            <a:ext cx="199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altLang="en-US" sz="1200">
                <a:solidFill>
                  <a:schemeClr val="tx2"/>
                </a:solidFill>
              </a:rPr>
              <a:t>© Copyright 2016 TRL Ltd</a:t>
            </a:r>
          </a:p>
        </p:txBody>
      </p:sp>
    </p:spTree>
    <p:extLst>
      <p:ext uri="{BB962C8B-B14F-4D97-AF65-F5344CB8AC3E}">
        <p14:creationId xmlns:p14="http://schemas.microsoft.com/office/powerpoint/2010/main" val="193505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267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42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733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200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5297" y="131132"/>
            <a:ext cx="9661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2619"/>
            <a:ext cx="10591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89" y="6262708"/>
            <a:ext cx="5651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515B5E"/>
                </a:solidFill>
              </a:defRPr>
            </a:lvl1pPr>
          </a:lstStyle>
          <a:p>
            <a:fld id="{8235CD52-2B74-4C4C-9018-41A7B8E712BB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0" name="Picture 6" descr="trl-logo-gre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281" y="390529"/>
            <a:ext cx="1160371" cy="33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150337" y="6559552"/>
            <a:ext cx="199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altLang="en-US" sz="1200">
                <a:solidFill>
                  <a:srgbClr val="515B5E"/>
                </a:solidFill>
              </a:rPr>
              <a:t>© Copyright 2016 TRL Ltd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4552" y="6456905"/>
            <a:ext cx="11318789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733" b="1">
                <a:solidFill>
                  <a:srgbClr val="FF641E"/>
                </a:solidFill>
                <a:latin typeface="Calibri Light" panose="020F0302020204030204" pitchFamily="34" charset="0"/>
              </a:rPr>
              <a:t>The future of transport.</a:t>
            </a:r>
            <a:endParaRPr lang="en-GB" sz="1733" b="1">
              <a:solidFill>
                <a:srgbClr val="FF641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7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9" r:id="rId2"/>
    <p:sldLayoutId id="2147483750" r:id="rId3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42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733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200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5" y="268288"/>
            <a:ext cx="938741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2578"/>
            <a:ext cx="10591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" y="6627169"/>
            <a:ext cx="5418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95959"/>
                </a:solidFill>
                <a:latin typeface="Calibri"/>
                <a:cs typeface="Arial" panose="020B0604020202020204" pitchFamily="34" charset="0"/>
              </a:rPr>
              <a:t>Private &amp; Confidential - Recipient Only| ©TRL 2017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507018"/>
            <a:ext cx="5318199" cy="3509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endParaRPr lang="en-GB" sz="1200" dirty="0">
              <a:solidFill>
                <a:srgbClr val="515B5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436901" y="6444343"/>
            <a:ext cx="5318199" cy="35098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n-GB" sz="1200" dirty="0">
                <a:solidFill>
                  <a:srgbClr val="515B5E"/>
                </a:solidFill>
              </a:rPr>
              <a:t>Private &amp; Confidential – Recipient Only | © TRL Limited 2017</a:t>
            </a:r>
          </a:p>
        </p:txBody>
      </p:sp>
      <p:pic>
        <p:nvPicPr>
          <p:cNvPr id="11" name="Picture 10" descr="trl-logo-2col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88" y="6415673"/>
            <a:ext cx="611369" cy="22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trllimited\data\MKT_Press\Projects\Living Lab\Images\logo icon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2372" y="6389362"/>
            <a:ext cx="376795" cy="3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267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42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733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200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67" kern="1200">
          <a:solidFill>
            <a:srgbClr val="515B5E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6691"/>
            <a:ext cx="12213339" cy="177800"/>
          </a:xfrm>
          <a:prstGeom prst="rect">
            <a:avLst/>
          </a:prstGeom>
        </p:spPr>
      </p:pic>
      <p:pic>
        <p:nvPicPr>
          <p:cNvPr id="2" name="Picture 1" descr="sandtab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021" y="1614311"/>
            <a:ext cx="5994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515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609585" rtl="0" eaLnBrk="1" latinLnBrk="0" hangingPunct="1">
        <a:spcBef>
          <a:spcPct val="0"/>
        </a:spcBef>
        <a:buNone/>
        <a:defRPr sz="1200" kern="1200">
          <a:solidFill>
            <a:schemeClr val="tx1"/>
          </a:solidFill>
          <a:latin typeface="DINPro-Light"/>
          <a:ea typeface="+mj-ea"/>
          <a:cs typeface="DINPro-Light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91368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64386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47374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54408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61321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67074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30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embed/ro-PfT_d1fk?rel=0&amp;autoplay=1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im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6" descr="image-white-opaci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9957"/>
            <a:ext cx="12192000" cy="47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3"/>
          <p:cNvSpPr>
            <a:spLocks noGrp="1"/>
          </p:cNvSpPr>
          <p:nvPr>
            <p:ph type="ctrTitle"/>
          </p:nvPr>
        </p:nvSpPr>
        <p:spPr>
          <a:xfrm>
            <a:off x="1621396" y="2796097"/>
            <a:ext cx="9184217" cy="1147763"/>
          </a:xfrm>
        </p:spPr>
        <p:txBody>
          <a:bodyPr/>
          <a:lstStyle/>
          <a:p>
            <a:r>
              <a:rPr lang="en-US" altLang="en-US" sz="3733" b="1" dirty="0"/>
              <a:t>Road Safety </a:t>
            </a:r>
            <a:r>
              <a:rPr lang="en-US" altLang="en-US" sz="3733" b="1" dirty="0" err="1"/>
              <a:t>Behaviour</a:t>
            </a:r>
            <a:r>
              <a:rPr lang="en-US" altLang="en-US" sz="3733" b="1" dirty="0"/>
              <a:t> Symposium:</a:t>
            </a:r>
            <a:br>
              <a:rPr lang="en-US" altLang="en-US" sz="3733" b="1" dirty="0"/>
            </a:br>
            <a:r>
              <a:rPr lang="en-US" altLang="en-US" sz="3733" b="1" dirty="0"/>
              <a:t>New technology, new connectivity</a:t>
            </a:r>
            <a:endParaRPr lang="en-GB" altLang="en-US" sz="3733" dirty="0"/>
          </a:p>
        </p:txBody>
      </p:sp>
      <p:sp>
        <p:nvSpPr>
          <p:cNvPr id="7173" name="Title 3"/>
          <p:cNvSpPr txBox="1">
            <a:spLocks/>
          </p:cNvSpPr>
          <p:nvPr/>
        </p:nvSpPr>
        <p:spPr bwMode="auto">
          <a:xfrm>
            <a:off x="1621394" y="4324711"/>
            <a:ext cx="9763111" cy="11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467" dirty="0">
                <a:solidFill>
                  <a:srgbClr val="FF641E"/>
                </a:solidFill>
              </a:rPr>
              <a:t>Richard Cuerden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467" dirty="0">
                <a:solidFill>
                  <a:srgbClr val="FF641E"/>
                </a:solidFill>
              </a:rPr>
              <a:t>Chief Scientist &amp; Research Director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467" dirty="0">
                <a:solidFill>
                  <a:srgbClr val="FF641E"/>
                </a:solidFill>
              </a:rPr>
              <a:t>14 March 2017</a:t>
            </a:r>
          </a:p>
        </p:txBody>
      </p:sp>
      <p:pic>
        <p:nvPicPr>
          <p:cNvPr id="7174" name="Picture 9" descr="trl-logo-2co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85" y="1414473"/>
            <a:ext cx="6358467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48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ihandform 16"/>
          <p:cNvSpPr/>
          <p:nvPr>
            <p:custDataLst>
              <p:tags r:id="rId1"/>
            </p:custDataLst>
          </p:nvPr>
        </p:nvSpPr>
        <p:spPr bwMode="auto">
          <a:xfrm>
            <a:off x="1583609" y="5694579"/>
            <a:ext cx="2577043" cy="601487"/>
          </a:xfrm>
          <a:custGeom>
            <a:avLst/>
            <a:gdLst>
              <a:gd name="connsiteX0" fmla="*/ 434340 w 1920240"/>
              <a:gd name="connsiteY0" fmla="*/ 22860 h 541020"/>
              <a:gd name="connsiteX1" fmla="*/ 0 w 1920240"/>
              <a:gd name="connsiteY1" fmla="*/ 541020 h 541020"/>
              <a:gd name="connsiteX2" fmla="*/ 1752600 w 1920240"/>
              <a:gd name="connsiteY2" fmla="*/ 533400 h 541020"/>
              <a:gd name="connsiteX3" fmla="*/ 1920240 w 1920240"/>
              <a:gd name="connsiteY3" fmla="*/ 0 h 541020"/>
              <a:gd name="connsiteX4" fmla="*/ 434340 w 1920240"/>
              <a:gd name="connsiteY4" fmla="*/ 2286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40" h="541020">
                <a:moveTo>
                  <a:pt x="434340" y="22860"/>
                </a:moveTo>
                <a:lnTo>
                  <a:pt x="0" y="541020"/>
                </a:lnTo>
                <a:lnTo>
                  <a:pt x="1752600" y="533400"/>
                </a:lnTo>
                <a:lnTo>
                  <a:pt x="1920240" y="0"/>
                </a:lnTo>
                <a:lnTo>
                  <a:pt x="434340" y="2286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  <a:alpha val="6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pic>
        <p:nvPicPr>
          <p:cNvPr id="5" name="Picture 2_" descr="C:\Users\tck2si\AppData\Local\Temp\2014-07-17_CC_Grafik_Automatisiertes_Fahren_Print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13" y="814439"/>
            <a:ext cx="9482667" cy="5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62"/>
          <p:cNvGrpSpPr>
            <a:grpSpLocks/>
          </p:cNvGrpSpPr>
          <p:nvPr/>
        </p:nvGrpSpPr>
        <p:grpSpPr bwMode="auto">
          <a:xfrm>
            <a:off x="5225142" y="4939099"/>
            <a:ext cx="3974276" cy="1236087"/>
            <a:chOff x="3675896" y="3518148"/>
            <a:chExt cx="2115304" cy="648072"/>
          </a:xfrm>
        </p:grpSpPr>
        <p:sp>
          <p:nvSpPr>
            <p:cNvPr id="9" name="Freihandform 19"/>
            <p:cNvSpPr/>
            <p:nvPr>
              <p:custDataLst>
                <p:tags r:id="rId15"/>
              </p:custDataLst>
            </p:nvPr>
          </p:nvSpPr>
          <p:spPr>
            <a:xfrm>
              <a:off x="3756888" y="3518148"/>
              <a:ext cx="2034312" cy="648072"/>
            </a:xfrm>
            <a:custGeom>
              <a:avLst/>
              <a:gdLst>
                <a:gd name="connsiteX0" fmla="*/ 0 w 1943100"/>
                <a:gd name="connsiteY0" fmla="*/ 22860 h 784860"/>
                <a:gd name="connsiteX1" fmla="*/ 182880 w 1943100"/>
                <a:gd name="connsiteY1" fmla="*/ 762000 h 784860"/>
                <a:gd name="connsiteX2" fmla="*/ 1943100 w 1943100"/>
                <a:gd name="connsiteY2" fmla="*/ 784860 h 784860"/>
                <a:gd name="connsiteX3" fmla="*/ 1234440 w 1943100"/>
                <a:gd name="connsiteY3" fmla="*/ 0 h 784860"/>
                <a:gd name="connsiteX4" fmla="*/ 0 w 1943100"/>
                <a:gd name="connsiteY4" fmla="*/ 22860 h 78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00" h="784860">
                  <a:moveTo>
                    <a:pt x="0" y="22860"/>
                  </a:moveTo>
                  <a:lnTo>
                    <a:pt x="182880" y="762000"/>
                  </a:lnTo>
                  <a:lnTo>
                    <a:pt x="1943100" y="784860"/>
                  </a:lnTo>
                  <a:lnTo>
                    <a:pt x="1234440" y="0"/>
                  </a:lnTo>
                  <a:lnTo>
                    <a:pt x="0" y="228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4184">
                    <a:shade val="30000"/>
                    <a:satMod val="115000"/>
                  </a:srgbClr>
                </a:gs>
                <a:gs pos="50000">
                  <a:srgbClr val="344184">
                    <a:shade val="67500"/>
                    <a:satMod val="115000"/>
                  </a:srgbClr>
                </a:gs>
                <a:gs pos="100000">
                  <a:srgbClr val="344184">
                    <a:shade val="100000"/>
                    <a:satMod val="115000"/>
                    <a:alpha val="71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6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Abgerundetes Rechteck 20"/>
            <p:cNvSpPr/>
            <p:nvPr>
              <p:custDataLst>
                <p:tags r:id="rId16"/>
              </p:custDataLst>
            </p:nvPr>
          </p:nvSpPr>
          <p:spPr bwMode="auto">
            <a:xfrm>
              <a:off x="3675896" y="3597776"/>
              <a:ext cx="1834456" cy="500062"/>
            </a:xfrm>
            <a:prstGeom prst="roundRect">
              <a:avLst>
                <a:gd name="adj" fmla="val 12888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cene3d>
                <a:camera prst="perspectiveRelaxed">
                  <a:rot lat="19200000" lon="0" rev="0"/>
                </a:camera>
                <a:lightRig rig="threePt" dir="t"/>
              </a:scene3d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Traffic Jam pilot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2019</a:t>
              </a:r>
            </a:p>
          </p:txBody>
        </p:sp>
      </p:grpSp>
      <p:grpSp>
        <p:nvGrpSpPr>
          <p:cNvPr id="11" name="Gruppieren 63"/>
          <p:cNvGrpSpPr>
            <a:grpSpLocks/>
          </p:cNvGrpSpPr>
          <p:nvPr/>
        </p:nvGrpSpPr>
        <p:grpSpPr bwMode="auto">
          <a:xfrm>
            <a:off x="4177571" y="2362925"/>
            <a:ext cx="2678976" cy="1133177"/>
            <a:chOff x="3087150" y="2438400"/>
            <a:chExt cx="1834456" cy="655320"/>
          </a:xfrm>
        </p:grpSpPr>
        <p:sp>
          <p:nvSpPr>
            <p:cNvPr id="12" name="Freihandform 22"/>
            <p:cNvSpPr/>
            <p:nvPr>
              <p:custDataLst>
                <p:tags r:id="rId13"/>
              </p:custDataLst>
            </p:nvPr>
          </p:nvSpPr>
          <p:spPr>
            <a:xfrm>
              <a:off x="3614181" y="2438400"/>
              <a:ext cx="1081615" cy="655320"/>
            </a:xfrm>
            <a:custGeom>
              <a:avLst/>
              <a:gdLst>
                <a:gd name="connsiteX0" fmla="*/ 15240 w 1082040"/>
                <a:gd name="connsiteY0" fmla="*/ 655320 h 655320"/>
                <a:gd name="connsiteX1" fmla="*/ 1082040 w 1082040"/>
                <a:gd name="connsiteY1" fmla="*/ 647700 h 655320"/>
                <a:gd name="connsiteX2" fmla="*/ 899160 w 1082040"/>
                <a:gd name="connsiteY2" fmla="*/ 426720 h 655320"/>
                <a:gd name="connsiteX3" fmla="*/ 723900 w 1082040"/>
                <a:gd name="connsiteY3" fmla="*/ 175260 h 655320"/>
                <a:gd name="connsiteX4" fmla="*/ 640080 w 1082040"/>
                <a:gd name="connsiteY4" fmla="*/ 0 h 655320"/>
                <a:gd name="connsiteX5" fmla="*/ 38100 w 1082040"/>
                <a:gd name="connsiteY5" fmla="*/ 0 h 655320"/>
                <a:gd name="connsiteX6" fmla="*/ 15240 w 1082040"/>
                <a:gd name="connsiteY6" fmla="*/ 190500 h 655320"/>
                <a:gd name="connsiteX7" fmla="*/ 0 w 1082040"/>
                <a:gd name="connsiteY7" fmla="*/ 342900 h 655320"/>
                <a:gd name="connsiteX8" fmla="*/ 22860 w 1082040"/>
                <a:gd name="connsiteY8" fmla="*/ 510540 h 655320"/>
                <a:gd name="connsiteX9" fmla="*/ 15240 w 1082040"/>
                <a:gd name="connsiteY9" fmla="*/ 655320 h 65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2040" h="655320">
                  <a:moveTo>
                    <a:pt x="15240" y="655320"/>
                  </a:moveTo>
                  <a:lnTo>
                    <a:pt x="1082040" y="647700"/>
                  </a:lnTo>
                  <a:lnTo>
                    <a:pt x="899160" y="426720"/>
                  </a:lnTo>
                  <a:lnTo>
                    <a:pt x="723900" y="175260"/>
                  </a:lnTo>
                  <a:lnTo>
                    <a:pt x="640080" y="0"/>
                  </a:lnTo>
                  <a:lnTo>
                    <a:pt x="38100" y="0"/>
                  </a:lnTo>
                  <a:lnTo>
                    <a:pt x="15240" y="190500"/>
                  </a:lnTo>
                  <a:lnTo>
                    <a:pt x="0" y="342900"/>
                  </a:lnTo>
                  <a:lnTo>
                    <a:pt x="22860" y="510540"/>
                  </a:lnTo>
                  <a:lnTo>
                    <a:pt x="15240" y="655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4184">
                    <a:shade val="30000"/>
                    <a:satMod val="115000"/>
                  </a:srgbClr>
                </a:gs>
                <a:gs pos="50000">
                  <a:srgbClr val="344184">
                    <a:shade val="67500"/>
                    <a:satMod val="115000"/>
                  </a:srgbClr>
                </a:gs>
                <a:gs pos="100000">
                  <a:srgbClr val="344184">
                    <a:shade val="100000"/>
                    <a:satMod val="115000"/>
                    <a:alpha val="4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6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Abgerundetes Rechteck 23"/>
            <p:cNvSpPr/>
            <p:nvPr>
              <p:custDataLst>
                <p:tags r:id="rId14"/>
              </p:custDataLst>
            </p:nvPr>
          </p:nvSpPr>
          <p:spPr bwMode="auto">
            <a:xfrm>
              <a:off x="3087150" y="2513751"/>
              <a:ext cx="1834456" cy="500062"/>
            </a:xfrm>
            <a:prstGeom prst="roundRect">
              <a:avLst>
                <a:gd name="adj" fmla="val 12888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cene3d>
                <a:camera prst="perspectiveRelaxed">
                  <a:rot lat="18900000" lon="0" rev="0"/>
                </a:camera>
                <a:lightRig rig="threePt" dir="t"/>
              </a:scene3d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Highway 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   pilot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   2020 </a:t>
              </a:r>
            </a:p>
          </p:txBody>
        </p:sp>
      </p:grpSp>
      <p:grpSp>
        <p:nvGrpSpPr>
          <p:cNvPr id="15" name="Gruppieren 64"/>
          <p:cNvGrpSpPr>
            <a:grpSpLocks/>
          </p:cNvGrpSpPr>
          <p:nvPr/>
        </p:nvGrpSpPr>
        <p:grpSpPr bwMode="auto">
          <a:xfrm>
            <a:off x="1583609" y="5252169"/>
            <a:ext cx="3236952" cy="504569"/>
            <a:chOff x="1411594" y="3630057"/>
            <a:chExt cx="2041536" cy="604471"/>
          </a:xfrm>
        </p:grpSpPr>
        <p:sp>
          <p:nvSpPr>
            <p:cNvPr id="16" name="Freihandform 26"/>
            <p:cNvSpPr/>
            <p:nvPr>
              <p:custDataLst>
                <p:tags r:id="rId11"/>
              </p:custDataLst>
            </p:nvPr>
          </p:nvSpPr>
          <p:spPr>
            <a:xfrm>
              <a:off x="1532245" y="3630057"/>
              <a:ext cx="1655771" cy="600917"/>
            </a:xfrm>
            <a:custGeom>
              <a:avLst/>
              <a:gdLst>
                <a:gd name="connsiteX0" fmla="*/ 0 w 1655805"/>
                <a:gd name="connsiteY0" fmla="*/ 667265 h 679622"/>
                <a:gd name="connsiteX1" fmla="*/ 1532238 w 1655805"/>
                <a:gd name="connsiteY1" fmla="*/ 679622 h 679622"/>
                <a:gd name="connsiteX2" fmla="*/ 1655805 w 1655805"/>
                <a:gd name="connsiteY2" fmla="*/ 24714 h 679622"/>
                <a:gd name="connsiteX3" fmla="*/ 444843 w 1655805"/>
                <a:gd name="connsiteY3" fmla="*/ 0 h 679622"/>
                <a:gd name="connsiteX4" fmla="*/ 0 w 1655805"/>
                <a:gd name="connsiteY4" fmla="*/ 667265 h 67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805" h="679622">
                  <a:moveTo>
                    <a:pt x="0" y="667265"/>
                  </a:moveTo>
                  <a:lnTo>
                    <a:pt x="1532238" y="679622"/>
                  </a:lnTo>
                  <a:lnTo>
                    <a:pt x="1655805" y="24714"/>
                  </a:lnTo>
                  <a:lnTo>
                    <a:pt x="444843" y="0"/>
                  </a:lnTo>
                  <a:lnTo>
                    <a:pt x="0" y="6672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4184">
                    <a:shade val="30000"/>
                    <a:satMod val="115000"/>
                  </a:srgbClr>
                </a:gs>
                <a:gs pos="50000">
                  <a:srgbClr val="344184">
                    <a:shade val="67500"/>
                    <a:satMod val="115000"/>
                  </a:srgbClr>
                </a:gs>
                <a:gs pos="100000">
                  <a:srgbClr val="344184">
                    <a:shade val="100000"/>
                    <a:satMod val="115000"/>
                    <a:alpha val="5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6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Abgerundetes Rechteck 27"/>
            <p:cNvSpPr/>
            <p:nvPr>
              <p:custDataLst>
                <p:tags r:id="rId12"/>
              </p:custDataLst>
            </p:nvPr>
          </p:nvSpPr>
          <p:spPr bwMode="auto">
            <a:xfrm>
              <a:off x="1411594" y="3734172"/>
              <a:ext cx="2041536" cy="500356"/>
            </a:xfrm>
            <a:prstGeom prst="roundRect">
              <a:avLst>
                <a:gd name="adj" fmla="val 12888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cene3d>
                <a:camera prst="perspectiveRelaxed">
                  <a:rot lat="19200000" lon="0" rev="0"/>
                </a:camera>
                <a:lightRig rig="threePt" dir="t"/>
              </a:scene3d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Traffic jam assist </a:t>
              </a:r>
              <a:br>
                <a:rPr lang="en-US" sz="1867" b="1" dirty="0">
                  <a:solidFill>
                    <a:prstClr val="white"/>
                  </a:solidFill>
                  <a:latin typeface="Calibri"/>
                </a:rPr>
              </a:br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2015</a:t>
              </a:r>
            </a:p>
          </p:txBody>
        </p:sp>
      </p:grpSp>
      <p:grpSp>
        <p:nvGrpSpPr>
          <p:cNvPr id="18" name="Gruppieren 65"/>
          <p:cNvGrpSpPr>
            <a:grpSpLocks/>
          </p:cNvGrpSpPr>
          <p:nvPr/>
        </p:nvGrpSpPr>
        <p:grpSpPr bwMode="auto">
          <a:xfrm>
            <a:off x="2088306" y="3468698"/>
            <a:ext cx="3520277" cy="645583"/>
            <a:chOff x="1771634" y="3053491"/>
            <a:chExt cx="2041536" cy="580767"/>
          </a:xfrm>
        </p:grpSpPr>
        <p:sp>
          <p:nvSpPr>
            <p:cNvPr id="19" name="Freihandform 29"/>
            <p:cNvSpPr/>
            <p:nvPr>
              <p:custDataLst>
                <p:tags r:id="rId9"/>
              </p:custDataLst>
            </p:nvPr>
          </p:nvSpPr>
          <p:spPr>
            <a:xfrm>
              <a:off x="2100249" y="3053491"/>
              <a:ext cx="1211269" cy="580767"/>
            </a:xfrm>
            <a:custGeom>
              <a:avLst/>
              <a:gdLst>
                <a:gd name="connsiteX0" fmla="*/ 0 w 1210962"/>
                <a:gd name="connsiteY0" fmla="*/ 518984 h 518984"/>
                <a:gd name="connsiteX1" fmla="*/ 1099751 w 1210962"/>
                <a:gd name="connsiteY1" fmla="*/ 518984 h 518984"/>
                <a:gd name="connsiteX2" fmla="*/ 1210962 w 1210962"/>
                <a:gd name="connsiteY2" fmla="*/ 0 h 518984"/>
                <a:gd name="connsiteX3" fmla="*/ 370702 w 1210962"/>
                <a:gd name="connsiteY3" fmla="*/ 12357 h 518984"/>
                <a:gd name="connsiteX4" fmla="*/ 0 w 1210962"/>
                <a:gd name="connsiteY4" fmla="*/ 518984 h 5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962" h="518984">
                  <a:moveTo>
                    <a:pt x="0" y="518984"/>
                  </a:moveTo>
                  <a:lnTo>
                    <a:pt x="1099751" y="518984"/>
                  </a:lnTo>
                  <a:lnTo>
                    <a:pt x="1210962" y="0"/>
                  </a:lnTo>
                  <a:lnTo>
                    <a:pt x="370702" y="12357"/>
                  </a:lnTo>
                  <a:lnTo>
                    <a:pt x="0" y="5189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4184">
                    <a:shade val="30000"/>
                    <a:satMod val="115000"/>
                  </a:srgbClr>
                </a:gs>
                <a:gs pos="50000">
                  <a:srgbClr val="344184">
                    <a:shade val="67500"/>
                    <a:satMod val="115000"/>
                  </a:srgbClr>
                </a:gs>
                <a:gs pos="100000">
                  <a:srgbClr val="344184">
                    <a:shade val="100000"/>
                    <a:satMod val="115000"/>
                    <a:alpha val="44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6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Abgerundetes Rechteck 30"/>
            <p:cNvSpPr/>
            <p:nvPr>
              <p:custDataLst>
                <p:tags r:id="rId10"/>
              </p:custDataLst>
            </p:nvPr>
          </p:nvSpPr>
          <p:spPr bwMode="auto">
            <a:xfrm>
              <a:off x="1771634" y="3089800"/>
              <a:ext cx="2041536" cy="500356"/>
            </a:xfrm>
            <a:prstGeom prst="roundRect">
              <a:avLst>
                <a:gd name="adj" fmla="val 12888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cene3d>
                <a:camera prst="perspectiveRelaxed">
                  <a:rot lat="19200000" lon="0" rev="0"/>
                </a:camera>
                <a:lightRig rig="threePt" dir="t"/>
              </a:scene3d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Integrated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cruise assist </a:t>
              </a:r>
              <a:br>
                <a:rPr lang="en-US" sz="1867" b="1" dirty="0">
                  <a:solidFill>
                    <a:prstClr val="white"/>
                  </a:solidFill>
                  <a:latin typeface="Calibri"/>
                </a:rPr>
              </a:br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2017</a:t>
              </a:r>
            </a:p>
          </p:txBody>
        </p:sp>
      </p:grpSp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10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7" name="Gruppieren 64"/>
          <p:cNvGrpSpPr>
            <a:grpSpLocks/>
          </p:cNvGrpSpPr>
          <p:nvPr/>
        </p:nvGrpSpPr>
        <p:grpSpPr bwMode="auto">
          <a:xfrm>
            <a:off x="1107980" y="5744863"/>
            <a:ext cx="3272248" cy="666751"/>
            <a:chOff x="1280760" y="3298280"/>
            <a:chExt cx="2294495" cy="600917"/>
          </a:xfrm>
        </p:grpSpPr>
        <p:sp>
          <p:nvSpPr>
            <p:cNvPr id="28" name="Freihandform 26"/>
            <p:cNvSpPr/>
            <p:nvPr>
              <p:custDataLst>
                <p:tags r:id="rId7"/>
              </p:custDataLst>
            </p:nvPr>
          </p:nvSpPr>
          <p:spPr>
            <a:xfrm>
              <a:off x="1280760" y="3298280"/>
              <a:ext cx="2189275" cy="600917"/>
            </a:xfrm>
            <a:custGeom>
              <a:avLst/>
              <a:gdLst>
                <a:gd name="connsiteX0" fmla="*/ 0 w 1655805"/>
                <a:gd name="connsiteY0" fmla="*/ 667265 h 679622"/>
                <a:gd name="connsiteX1" fmla="*/ 1532238 w 1655805"/>
                <a:gd name="connsiteY1" fmla="*/ 679622 h 679622"/>
                <a:gd name="connsiteX2" fmla="*/ 1655805 w 1655805"/>
                <a:gd name="connsiteY2" fmla="*/ 24714 h 679622"/>
                <a:gd name="connsiteX3" fmla="*/ 444843 w 1655805"/>
                <a:gd name="connsiteY3" fmla="*/ 0 h 679622"/>
                <a:gd name="connsiteX4" fmla="*/ 0 w 1655805"/>
                <a:gd name="connsiteY4" fmla="*/ 667265 h 67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805" h="679622">
                  <a:moveTo>
                    <a:pt x="0" y="667265"/>
                  </a:moveTo>
                  <a:lnTo>
                    <a:pt x="1532238" y="679622"/>
                  </a:lnTo>
                  <a:lnTo>
                    <a:pt x="1655805" y="24714"/>
                  </a:lnTo>
                  <a:lnTo>
                    <a:pt x="444843" y="0"/>
                  </a:lnTo>
                  <a:lnTo>
                    <a:pt x="0" y="6672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4184">
                    <a:shade val="30000"/>
                    <a:satMod val="115000"/>
                  </a:srgbClr>
                </a:gs>
                <a:gs pos="50000">
                  <a:srgbClr val="344184">
                    <a:shade val="67500"/>
                    <a:satMod val="115000"/>
                  </a:srgbClr>
                </a:gs>
                <a:gs pos="100000">
                  <a:srgbClr val="344184">
                    <a:shade val="100000"/>
                    <a:satMod val="115000"/>
                    <a:alpha val="5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6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Abgerundetes Rechteck 27"/>
            <p:cNvSpPr/>
            <p:nvPr>
              <p:custDataLst>
                <p:tags r:id="rId8"/>
              </p:custDataLst>
            </p:nvPr>
          </p:nvSpPr>
          <p:spPr bwMode="auto">
            <a:xfrm>
              <a:off x="1658679" y="3348882"/>
              <a:ext cx="1916576" cy="500356"/>
            </a:xfrm>
            <a:prstGeom prst="roundRect">
              <a:avLst>
                <a:gd name="adj" fmla="val 12888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cene3d>
                <a:camera prst="perspectiveRelaxed">
                  <a:rot lat="19200000" lon="0" rev="0"/>
                </a:camera>
                <a:lightRig rig="threePt" dir="t"/>
              </a:scene3d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Automated 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Emergency Braking </a:t>
              </a:r>
              <a:br>
                <a:rPr lang="en-US" sz="1867" b="1" dirty="0">
                  <a:solidFill>
                    <a:prstClr val="white"/>
                  </a:solidFill>
                  <a:latin typeface="Calibri"/>
                </a:rPr>
              </a:br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2010</a:t>
              </a:r>
            </a:p>
          </p:txBody>
        </p:sp>
      </p:grpSp>
      <p:grpSp>
        <p:nvGrpSpPr>
          <p:cNvPr id="30" name="Gruppieren 65"/>
          <p:cNvGrpSpPr>
            <a:grpSpLocks/>
          </p:cNvGrpSpPr>
          <p:nvPr/>
        </p:nvGrpSpPr>
        <p:grpSpPr bwMode="auto">
          <a:xfrm>
            <a:off x="2744617" y="2712343"/>
            <a:ext cx="2911492" cy="645583"/>
            <a:chOff x="1771634" y="3032125"/>
            <a:chExt cx="2041536" cy="580767"/>
          </a:xfrm>
        </p:grpSpPr>
        <p:sp>
          <p:nvSpPr>
            <p:cNvPr id="31" name="Freihandform 29"/>
            <p:cNvSpPr/>
            <p:nvPr>
              <p:custDataLst>
                <p:tags r:id="rId5"/>
              </p:custDataLst>
            </p:nvPr>
          </p:nvSpPr>
          <p:spPr>
            <a:xfrm>
              <a:off x="2100249" y="3032125"/>
              <a:ext cx="1211269" cy="580767"/>
            </a:xfrm>
            <a:custGeom>
              <a:avLst/>
              <a:gdLst>
                <a:gd name="connsiteX0" fmla="*/ 0 w 1210962"/>
                <a:gd name="connsiteY0" fmla="*/ 518984 h 518984"/>
                <a:gd name="connsiteX1" fmla="*/ 1099751 w 1210962"/>
                <a:gd name="connsiteY1" fmla="*/ 518984 h 518984"/>
                <a:gd name="connsiteX2" fmla="*/ 1210962 w 1210962"/>
                <a:gd name="connsiteY2" fmla="*/ 0 h 518984"/>
                <a:gd name="connsiteX3" fmla="*/ 370702 w 1210962"/>
                <a:gd name="connsiteY3" fmla="*/ 12357 h 518984"/>
                <a:gd name="connsiteX4" fmla="*/ 0 w 1210962"/>
                <a:gd name="connsiteY4" fmla="*/ 518984 h 5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962" h="518984">
                  <a:moveTo>
                    <a:pt x="0" y="518984"/>
                  </a:moveTo>
                  <a:lnTo>
                    <a:pt x="1099751" y="518984"/>
                  </a:lnTo>
                  <a:lnTo>
                    <a:pt x="1210962" y="0"/>
                  </a:lnTo>
                  <a:lnTo>
                    <a:pt x="370702" y="12357"/>
                  </a:lnTo>
                  <a:lnTo>
                    <a:pt x="0" y="5189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4184">
                    <a:shade val="30000"/>
                    <a:satMod val="115000"/>
                  </a:srgbClr>
                </a:gs>
                <a:gs pos="50000">
                  <a:srgbClr val="344184">
                    <a:shade val="67500"/>
                    <a:satMod val="115000"/>
                  </a:srgbClr>
                </a:gs>
                <a:gs pos="100000">
                  <a:srgbClr val="344184">
                    <a:shade val="100000"/>
                    <a:satMod val="115000"/>
                    <a:alpha val="44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6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Abgerundetes Rechteck 30"/>
            <p:cNvSpPr/>
            <p:nvPr>
              <p:custDataLst>
                <p:tags r:id="rId6"/>
              </p:custDataLst>
            </p:nvPr>
          </p:nvSpPr>
          <p:spPr bwMode="auto">
            <a:xfrm>
              <a:off x="1771634" y="3089800"/>
              <a:ext cx="2041536" cy="500356"/>
            </a:xfrm>
            <a:prstGeom prst="roundRect">
              <a:avLst>
                <a:gd name="adj" fmla="val 12888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cene3d>
                <a:camera prst="perspectiveRelaxed">
                  <a:rot lat="19200000" lon="0" rev="0"/>
                </a:camera>
                <a:lightRig rig="threePt" dir="t"/>
              </a:scene3d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Highway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assist </a:t>
              </a:r>
              <a:br>
                <a:rPr lang="en-US" sz="1867" b="1" dirty="0">
                  <a:solidFill>
                    <a:prstClr val="white"/>
                  </a:solidFill>
                  <a:latin typeface="Calibri"/>
                </a:rPr>
              </a:br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2018</a:t>
              </a:r>
            </a:p>
          </p:txBody>
        </p:sp>
      </p:grpSp>
      <p:grpSp>
        <p:nvGrpSpPr>
          <p:cNvPr id="36" name="Gruppieren 62"/>
          <p:cNvGrpSpPr>
            <a:grpSpLocks/>
          </p:cNvGrpSpPr>
          <p:nvPr/>
        </p:nvGrpSpPr>
        <p:grpSpPr bwMode="auto">
          <a:xfrm>
            <a:off x="5953502" y="1706797"/>
            <a:ext cx="2380445" cy="1015243"/>
            <a:chOff x="3675896" y="3518148"/>
            <a:chExt cx="2115304" cy="648072"/>
          </a:xfrm>
        </p:grpSpPr>
        <p:sp>
          <p:nvSpPr>
            <p:cNvPr id="37" name="Freihandform 19"/>
            <p:cNvSpPr/>
            <p:nvPr>
              <p:custDataLst>
                <p:tags r:id="rId3"/>
              </p:custDataLst>
            </p:nvPr>
          </p:nvSpPr>
          <p:spPr>
            <a:xfrm>
              <a:off x="3756888" y="3518148"/>
              <a:ext cx="2034312" cy="648072"/>
            </a:xfrm>
            <a:custGeom>
              <a:avLst/>
              <a:gdLst>
                <a:gd name="connsiteX0" fmla="*/ 0 w 1943100"/>
                <a:gd name="connsiteY0" fmla="*/ 22860 h 784860"/>
                <a:gd name="connsiteX1" fmla="*/ 182880 w 1943100"/>
                <a:gd name="connsiteY1" fmla="*/ 762000 h 784860"/>
                <a:gd name="connsiteX2" fmla="*/ 1943100 w 1943100"/>
                <a:gd name="connsiteY2" fmla="*/ 784860 h 784860"/>
                <a:gd name="connsiteX3" fmla="*/ 1234440 w 1943100"/>
                <a:gd name="connsiteY3" fmla="*/ 0 h 784860"/>
                <a:gd name="connsiteX4" fmla="*/ 0 w 1943100"/>
                <a:gd name="connsiteY4" fmla="*/ 22860 h 78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00" h="784860">
                  <a:moveTo>
                    <a:pt x="0" y="22860"/>
                  </a:moveTo>
                  <a:lnTo>
                    <a:pt x="182880" y="762000"/>
                  </a:lnTo>
                  <a:lnTo>
                    <a:pt x="1943100" y="784860"/>
                  </a:lnTo>
                  <a:lnTo>
                    <a:pt x="1234440" y="0"/>
                  </a:lnTo>
                  <a:lnTo>
                    <a:pt x="0" y="228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4184">
                    <a:shade val="30000"/>
                    <a:satMod val="115000"/>
                  </a:srgbClr>
                </a:gs>
                <a:gs pos="50000">
                  <a:srgbClr val="344184">
                    <a:shade val="67500"/>
                    <a:satMod val="115000"/>
                  </a:srgbClr>
                </a:gs>
                <a:gs pos="100000">
                  <a:srgbClr val="344184">
                    <a:shade val="100000"/>
                    <a:satMod val="115000"/>
                    <a:alpha val="71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6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Abgerundetes Rechteck 20"/>
            <p:cNvSpPr/>
            <p:nvPr>
              <p:custDataLst>
                <p:tags r:id="rId4"/>
              </p:custDataLst>
            </p:nvPr>
          </p:nvSpPr>
          <p:spPr bwMode="auto">
            <a:xfrm>
              <a:off x="3675896" y="3597776"/>
              <a:ext cx="1834456" cy="500062"/>
            </a:xfrm>
            <a:prstGeom prst="roundRect">
              <a:avLst>
                <a:gd name="adj" fmla="val 12888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cene3d>
                <a:camera prst="perspectiveRelaxed">
                  <a:rot lat="19200000" lon="0" rev="0"/>
                </a:camera>
                <a:lightRig rig="threePt" dir="t"/>
              </a:scene3d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Full 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Autonomy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b="1" dirty="0">
                  <a:solidFill>
                    <a:prstClr val="white"/>
                  </a:solidFill>
                  <a:latin typeface="Calibri"/>
                </a:rPr>
                <a:t>Auto pilot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dirty="0">
                  <a:solidFill>
                    <a:prstClr val="white"/>
                  </a:solidFill>
                  <a:latin typeface="Calibri"/>
                </a:rPr>
                <a:t>2020+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35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640" y="829176"/>
            <a:ext cx="7619227" cy="596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97" y="131132"/>
            <a:ext cx="9661737" cy="822325"/>
          </a:xfrm>
        </p:spPr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995390" y="5985182"/>
            <a:ext cx="2830268" cy="320639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667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9463" y="5781438"/>
            <a:ext cx="2260267" cy="52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85">
              <a:buClr>
                <a:srgbClr val="FF641E"/>
              </a:buClr>
              <a:buNone/>
            </a:pPr>
            <a:r>
              <a:rPr lang="en-GB" sz="3733" b="1" dirty="0">
                <a:solidFill>
                  <a:srgbClr val="FF641E"/>
                </a:solidFill>
                <a:latin typeface="Calibri"/>
              </a:rPr>
              <a:t>2021</a:t>
            </a:r>
            <a:endParaRPr lang="en-US" sz="3733" b="1" dirty="0">
              <a:solidFill>
                <a:srgbClr val="FF641E"/>
              </a:solidFill>
              <a:latin typeface="Calibri"/>
            </a:endParaRPr>
          </a:p>
          <a:p>
            <a:pPr marL="457189" indent="-457189" defTabSz="609585">
              <a:buClr>
                <a:srgbClr val="FF641E"/>
              </a:buClr>
            </a:pPr>
            <a:endParaRPr lang="en-GB" sz="4267" dirty="0"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0892" y="6043612"/>
            <a:ext cx="1045029" cy="101872"/>
          </a:xfrm>
          <a:prstGeom prst="straightConnector1">
            <a:avLst/>
          </a:prstGeom>
          <a:ln w="34925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11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65921" y="829178"/>
            <a:ext cx="6064323" cy="75025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0" vert="horz" wrap="square" lIns="121920" tIns="60960" rIns="121920" bIns="60960" rtlCol="0" anchor="t" anchorCtr="0" upright="1"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857" y="924331"/>
            <a:ext cx="1101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FF641E"/>
                </a:solidFill>
                <a:latin typeface="Calibri"/>
                <a:ea typeface="MS PGothic" pitchFamily="34" charset="-128"/>
              </a:rPr>
              <a:t>In 2016 Ford announced automated vehicle programme</a:t>
            </a:r>
          </a:p>
        </p:txBody>
      </p:sp>
    </p:spTree>
    <p:extLst>
      <p:ext uri="{BB962C8B-B14F-4D97-AF65-F5344CB8AC3E}">
        <p14:creationId xmlns:p14="http://schemas.microsoft.com/office/powerpoint/2010/main" val="3651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1" y="1655072"/>
            <a:ext cx="512759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4801" y="5204068"/>
            <a:ext cx="5127596" cy="84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12" y="3147370"/>
            <a:ext cx="4875085" cy="2056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404" y="2579897"/>
            <a:ext cx="5006893" cy="871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2533" b="1" dirty="0">
                <a:solidFill>
                  <a:prstClr val="black"/>
                </a:solidFill>
                <a:latin typeface="Calibri"/>
                <a:ea typeface="MS PGothic" pitchFamily="34" charset="-128"/>
                <a:cs typeface="Times New Roman" panose="02020603050405020304" pitchFamily="18" charset="0"/>
              </a:rPr>
              <a:t>Department for Transport set to allow drivers to text at the wheel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036" y="5204091"/>
            <a:ext cx="487508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prstClr val="white"/>
                </a:solidFill>
                <a:latin typeface="Calibri"/>
                <a:ea typeface="MS PGothic" pitchFamily="34" charset="-128"/>
              </a:rPr>
              <a:t>Most countries now permit the use of smart devices with ‘autopilot’ driving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3901" y="5200351"/>
            <a:ext cx="61619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</a:pPr>
            <a:r>
              <a:rPr lang="en-GB" sz="3200" b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DfT plans to allow the use of smart devices in automated vehicles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15" y="1685573"/>
            <a:ext cx="6312768" cy="33779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6653" y="6282083"/>
            <a:ext cx="813855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“</a:t>
            </a:r>
            <a:r>
              <a:rPr lang="en-GB" sz="2667" i="1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Richard </a:t>
            </a:r>
            <a:r>
              <a:rPr lang="en-GB" sz="2667" i="1" dirty="0" err="1">
                <a:solidFill>
                  <a:srgbClr val="002060"/>
                </a:solidFill>
                <a:latin typeface="Calibri"/>
                <a:ea typeface="MS PGothic" pitchFamily="34" charset="-128"/>
              </a:rPr>
              <a:t>Cuerden’s</a:t>
            </a:r>
            <a:r>
              <a:rPr lang="en-GB" sz="2667" i="1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 creative media</a:t>
            </a:r>
            <a:r>
              <a:rPr lang="en-GB" sz="2667" dirty="0">
                <a:solidFill>
                  <a:srgbClr val="002060"/>
                </a:solidFill>
                <a:latin typeface="Calibri"/>
                <a:ea typeface="MS PGothic" pitchFamily="34" charset="-128"/>
              </a:rPr>
              <a:t>”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82537" y="924331"/>
            <a:ext cx="10237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FF641E"/>
                </a:solidFill>
                <a:latin typeface="Calibri"/>
                <a:ea typeface="MS PGothic" pitchFamily="34" charset="-128"/>
              </a:rPr>
              <a:t>Is driving distracting when we </a:t>
            </a:r>
            <a:r>
              <a:rPr lang="en-GB" sz="3200" u="sng" dirty="0">
                <a:solidFill>
                  <a:srgbClr val="FF641E"/>
                </a:solidFill>
                <a:latin typeface="Calibri"/>
                <a:ea typeface="MS PGothic" pitchFamily="34" charset="-128"/>
              </a:rPr>
              <a:t>want</a:t>
            </a:r>
            <a:r>
              <a:rPr lang="en-GB" sz="3200" dirty="0">
                <a:solidFill>
                  <a:srgbClr val="FF641E"/>
                </a:solidFill>
                <a:latin typeface="Calibri"/>
                <a:ea typeface="MS PGothic" pitchFamily="34" charset="-128"/>
              </a:rPr>
              <a:t> to be online?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12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87BCDD6B-7B1D-4527-BA3E-8F8C8609C38B}" type="slidenum">
              <a:rPr lang="en-GB" altLang="en-US">
                <a:latin typeface="Calibri" pitchFamily="34" charset="0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921829" y="3758249"/>
            <a:ext cx="380011" cy="309975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0" vert="horz" wrap="square" lIns="121920" tIns="60960" rIns="121920" bIns="60960" rtlCol="0" anchor="t" anchorCtr="0" upright="1"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00" y="3337841"/>
            <a:ext cx="11827824" cy="35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173" y="772375"/>
            <a:ext cx="5280616" cy="30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78807" y="818891"/>
            <a:ext cx="6008885" cy="52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Clr>
                <a:srgbClr val="FF641E"/>
              </a:buClr>
              <a:buNone/>
            </a:pPr>
            <a:r>
              <a:rPr lang="en-GB" dirty="0">
                <a:solidFill>
                  <a:srgbClr val="FF641E"/>
                </a:solidFill>
                <a:latin typeface="Calibri"/>
              </a:rPr>
              <a:t>HGV Platooning trials</a:t>
            </a:r>
            <a:endParaRPr lang="en-US" dirty="0">
              <a:solidFill>
                <a:srgbClr val="FF641E"/>
              </a:solidFill>
              <a:latin typeface="Calibri"/>
            </a:endParaRPr>
          </a:p>
          <a:p>
            <a:pPr marL="457189" indent="-457189" defTabSz="609585">
              <a:buClr>
                <a:srgbClr val="FF641E"/>
              </a:buClr>
            </a:pPr>
            <a:endParaRPr lang="en-GB" sz="4267" dirty="0"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09" y="1690376"/>
            <a:ext cx="3536057" cy="166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79259" y="1687493"/>
            <a:ext cx="2105911" cy="52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85">
              <a:buClr>
                <a:srgbClr val="FF641E"/>
              </a:buClr>
              <a:buNone/>
            </a:pPr>
            <a:r>
              <a:rPr lang="en-GB" sz="2667" dirty="0">
                <a:solidFill>
                  <a:srgbClr val="FF641E"/>
                </a:solidFill>
                <a:latin typeface="Calibri"/>
              </a:rPr>
              <a:t>Pedestrian and pedal cyclist </a:t>
            </a:r>
            <a:r>
              <a:rPr lang="en-GB" sz="2667" dirty="0" err="1">
                <a:solidFill>
                  <a:srgbClr val="FF641E"/>
                </a:solidFill>
                <a:latin typeface="Calibri"/>
              </a:rPr>
              <a:t>AEB</a:t>
            </a:r>
            <a:endParaRPr lang="en-GB" sz="2667" dirty="0"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90000" y="1454091"/>
            <a:ext cx="5795173" cy="2025380"/>
          </a:xfrm>
          <a:prstGeom prst="roundRect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rot="0" vert="horz" wrap="square" lIns="121920" tIns="60960" rIns="121920" bIns="60960" rtlCol="0" anchor="t" anchorCtr="0" upright="1"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8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SARTRE</a:t>
            </a:r>
            <a:endParaRPr lang="en-GB" noProof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54" y="1658059"/>
            <a:ext cx="100679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0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64F882BF-562E-4E92-AC83-17F28327C805}" type="slidenum">
              <a:rPr lang="en-GB" altLang="en-US">
                <a:latin typeface="Calibri" pitchFamily="34" charset="0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36" y="1547566"/>
            <a:ext cx="6388325" cy="234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43" y="3895121"/>
            <a:ext cx="6385812" cy="25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910" y="1547581"/>
            <a:ext cx="4521479" cy="486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78807" y="818891"/>
            <a:ext cx="6008885" cy="52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Clr>
                <a:srgbClr val="FF641E"/>
              </a:buClr>
              <a:buNone/>
            </a:pPr>
            <a:r>
              <a:rPr lang="en-GB" dirty="0">
                <a:solidFill>
                  <a:srgbClr val="FF641E"/>
                </a:solidFill>
                <a:latin typeface="Calibri"/>
              </a:rPr>
              <a:t>Other related technologies </a:t>
            </a:r>
            <a:r>
              <a:rPr lang="en-GB" sz="3733" dirty="0">
                <a:solidFill>
                  <a:srgbClr val="FF641E"/>
                </a:solidFill>
                <a:latin typeface="Calibri"/>
              </a:rPr>
              <a:t>…..</a:t>
            </a:r>
            <a:endParaRPr lang="en-US" sz="3733" dirty="0">
              <a:solidFill>
                <a:srgbClr val="FF641E"/>
              </a:solidFill>
              <a:latin typeface="Calibri"/>
            </a:endParaRPr>
          </a:p>
          <a:p>
            <a:pPr marL="457189" indent="-457189" defTabSz="609585">
              <a:buClr>
                <a:srgbClr val="FF641E"/>
              </a:buClr>
            </a:pPr>
            <a:endParaRPr lang="en-GB" sz="4267" dirty="0"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25880" y="3896499"/>
            <a:ext cx="3135088" cy="524383"/>
          </a:xfrm>
          <a:prstGeom prst="rect">
            <a:avLst/>
          </a:prstGeom>
          <a:solidFill>
            <a:srgbClr val="92D050">
              <a:alpha val="54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85">
              <a:buClr>
                <a:srgbClr val="FF641E"/>
              </a:buClr>
              <a:buNone/>
            </a:pPr>
            <a:r>
              <a:rPr lang="en-GB" sz="2933" dirty="0">
                <a:solidFill>
                  <a:prstClr val="white"/>
                </a:solidFill>
                <a:latin typeface="Calibri"/>
              </a:rPr>
              <a:t>//www.navdy.com</a:t>
            </a:r>
            <a:endParaRPr lang="en-US" sz="2933" dirty="0">
              <a:solidFill>
                <a:prstClr val="white"/>
              </a:solidFill>
              <a:latin typeface="Calibri"/>
            </a:endParaRPr>
          </a:p>
          <a:p>
            <a:pPr marL="457189" indent="-457189" defTabSz="609585">
              <a:buClr>
                <a:srgbClr val="FF641E"/>
              </a:buClr>
            </a:pPr>
            <a:endParaRPr lang="en-GB" sz="4267" dirty="0"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463099" y="1547582"/>
            <a:ext cx="3383036" cy="524383"/>
          </a:xfrm>
          <a:prstGeom prst="rect">
            <a:avLst/>
          </a:prstGeom>
          <a:solidFill>
            <a:srgbClr val="A47D00">
              <a:alpha val="53333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85">
              <a:buClr>
                <a:srgbClr val="FF641E"/>
              </a:buClr>
              <a:buNone/>
            </a:pPr>
            <a:r>
              <a:rPr lang="en-GB" sz="2933" dirty="0">
                <a:solidFill>
                  <a:prstClr val="white"/>
                </a:solidFill>
                <a:latin typeface="Calibri"/>
              </a:rPr>
              <a:t>//www.starship.xyz</a:t>
            </a:r>
            <a:endParaRPr lang="en-US" sz="2933" dirty="0">
              <a:solidFill>
                <a:prstClr val="white"/>
              </a:solidFill>
              <a:latin typeface="Calibri"/>
            </a:endParaRPr>
          </a:p>
          <a:p>
            <a:pPr marL="457189" indent="-457189" defTabSz="609585">
              <a:buClr>
                <a:srgbClr val="FF641E"/>
              </a:buClr>
            </a:pPr>
            <a:endParaRPr lang="en-GB" sz="4267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50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08837"/>
            <a:ext cx="12191997" cy="5332801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pmason\AppData\Local\Microsoft\Windows\Temporary Internet Files\Content.Outlook\SQ1E1PMW\UK_Smart-Mobility-Living-Lab-TM - 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151" y="1462271"/>
            <a:ext cx="4783016" cy="25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669" y="4207062"/>
            <a:ext cx="613815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Shared Research </a:t>
            </a:r>
            <a:r>
              <a:rPr lang="en-US" sz="2667" dirty="0" err="1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Programme</a:t>
            </a:r>
            <a:r>
              <a:rPr lang="en-US" sz="26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 Collaborators</a:t>
            </a:r>
          </a:p>
        </p:txBody>
      </p:sp>
      <p:sp>
        <p:nvSpPr>
          <p:cNvPr id="8" name="Oval 7"/>
          <p:cNvSpPr/>
          <p:nvPr/>
        </p:nvSpPr>
        <p:spPr>
          <a:xfrm>
            <a:off x="7485563" y="1462271"/>
            <a:ext cx="216491" cy="236823"/>
          </a:xfrm>
          <a:prstGeom prst="ellipse">
            <a:avLst/>
          </a:prstGeom>
          <a:solidFill>
            <a:srgbClr val="00AAE6"/>
          </a:solidFill>
          <a:ln>
            <a:solidFill>
              <a:srgbClr val="00AAE6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1867" dirty="0">
              <a:solidFill>
                <a:srgbClr val="515B5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1624" y="1462271"/>
            <a:ext cx="4072377" cy="4006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ts val="2133"/>
              </a:spcAft>
            </a:pPr>
            <a:r>
              <a:rPr lang="en-US" sz="18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The new mobility revolution</a:t>
            </a:r>
          </a:p>
          <a:p>
            <a:pPr defTabSz="609585" fontAlgn="base">
              <a:spcBef>
                <a:spcPct val="0"/>
              </a:spcBef>
              <a:spcAft>
                <a:spcPts val="2133"/>
              </a:spcAft>
            </a:pPr>
            <a:r>
              <a:rPr lang="en-US" sz="18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Drivers for change</a:t>
            </a:r>
          </a:p>
          <a:p>
            <a:pPr defTabSz="609585" fontAlgn="base">
              <a:spcBef>
                <a:spcPct val="0"/>
              </a:spcBef>
              <a:spcAft>
                <a:spcPts val="2133"/>
              </a:spcAft>
            </a:pPr>
            <a:r>
              <a:rPr lang="en-US" sz="18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Introducing the UK Smart Mobility Living Lab</a:t>
            </a:r>
          </a:p>
          <a:p>
            <a:pPr defTabSz="609585" fontAlgn="base">
              <a:spcBef>
                <a:spcPct val="0"/>
              </a:spcBef>
              <a:spcAft>
                <a:spcPts val="2133"/>
              </a:spcAft>
            </a:pPr>
            <a:r>
              <a:rPr lang="en-US" sz="18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Greenwich, in Europe’s only mega city</a:t>
            </a:r>
          </a:p>
          <a:p>
            <a:pPr defTabSz="609585" fontAlgn="base">
              <a:spcBef>
                <a:spcPct val="0"/>
              </a:spcBef>
              <a:spcAft>
                <a:spcPts val="2133"/>
              </a:spcAft>
            </a:pPr>
            <a:r>
              <a:rPr lang="en-US" sz="18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Facilities and infrastructure</a:t>
            </a:r>
          </a:p>
          <a:p>
            <a:pPr defTabSz="609585" fontAlgn="base">
              <a:spcBef>
                <a:spcPct val="0"/>
              </a:spcBef>
              <a:spcAft>
                <a:spcPts val="2133"/>
              </a:spcAft>
            </a:pPr>
            <a:r>
              <a:rPr lang="en-US" sz="18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TRL as an independent facilitator</a:t>
            </a:r>
          </a:p>
          <a:p>
            <a:pPr defTabSz="609585" fontAlgn="base">
              <a:spcBef>
                <a:spcPct val="0"/>
              </a:spcBef>
              <a:spcAft>
                <a:spcPts val="2133"/>
              </a:spcAft>
            </a:pPr>
            <a:r>
              <a:rPr lang="en-US" sz="1867" dirty="0">
                <a:solidFill>
                  <a:prstClr val="white"/>
                </a:solidFill>
                <a:latin typeface="Calibri Light" panose="020F0302020204030204" pitchFamily="34" charset="0"/>
                <a:ea typeface="MS PGothic" pitchFamily="34" charset="-128"/>
                <a:cs typeface="Arial" charset="0"/>
              </a:rPr>
              <a:t>The opportunity</a:t>
            </a:r>
          </a:p>
        </p:txBody>
      </p:sp>
      <p:sp>
        <p:nvSpPr>
          <p:cNvPr id="11" name="Oval 10"/>
          <p:cNvSpPr/>
          <p:nvPr/>
        </p:nvSpPr>
        <p:spPr>
          <a:xfrm>
            <a:off x="7485563" y="2164315"/>
            <a:ext cx="216491" cy="236823"/>
          </a:xfrm>
          <a:prstGeom prst="ellipse">
            <a:avLst/>
          </a:prstGeom>
          <a:solidFill>
            <a:srgbClr val="00AAE6"/>
          </a:solidFill>
          <a:ln>
            <a:solidFill>
              <a:srgbClr val="00AAE6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1867" dirty="0">
              <a:solidFill>
                <a:srgbClr val="515B5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85563" y="2733570"/>
            <a:ext cx="216491" cy="236823"/>
          </a:xfrm>
          <a:prstGeom prst="ellipse">
            <a:avLst/>
          </a:prstGeom>
          <a:solidFill>
            <a:srgbClr val="00AAE6"/>
          </a:solidFill>
          <a:ln>
            <a:solidFill>
              <a:srgbClr val="00AAE6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1867" dirty="0">
              <a:solidFill>
                <a:srgbClr val="515B5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85328" y="3570627"/>
            <a:ext cx="216491" cy="236823"/>
          </a:xfrm>
          <a:prstGeom prst="ellipse">
            <a:avLst/>
          </a:prstGeom>
          <a:solidFill>
            <a:srgbClr val="00AAE6"/>
          </a:solidFill>
          <a:ln>
            <a:solidFill>
              <a:srgbClr val="00AAE6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1867" dirty="0">
              <a:solidFill>
                <a:srgbClr val="515B5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85563" y="4088650"/>
            <a:ext cx="216491" cy="236823"/>
          </a:xfrm>
          <a:prstGeom prst="ellipse">
            <a:avLst/>
          </a:prstGeom>
          <a:solidFill>
            <a:srgbClr val="00AAE6"/>
          </a:solidFill>
          <a:ln>
            <a:solidFill>
              <a:srgbClr val="00AAE6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1867" dirty="0">
              <a:solidFill>
                <a:srgbClr val="515B5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85563" y="4592211"/>
            <a:ext cx="216491" cy="236823"/>
          </a:xfrm>
          <a:prstGeom prst="ellipse">
            <a:avLst/>
          </a:prstGeom>
          <a:solidFill>
            <a:srgbClr val="00AAE6"/>
          </a:solidFill>
          <a:ln>
            <a:solidFill>
              <a:srgbClr val="00AAE6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1867" dirty="0">
              <a:solidFill>
                <a:srgbClr val="515B5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85563" y="5157387"/>
            <a:ext cx="216491" cy="236823"/>
          </a:xfrm>
          <a:prstGeom prst="ellipse">
            <a:avLst/>
          </a:prstGeom>
          <a:solidFill>
            <a:srgbClr val="00AAE6"/>
          </a:solidFill>
          <a:ln>
            <a:solidFill>
              <a:srgbClr val="00AAE6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1867" dirty="0">
              <a:solidFill>
                <a:srgbClr val="515B5E"/>
              </a:solidFill>
              <a:latin typeface="Calibri"/>
            </a:endParaRPr>
          </a:p>
        </p:txBody>
      </p:sp>
      <p:cxnSp>
        <p:nvCxnSpPr>
          <p:cNvPr id="17" name="Straight Connector 16"/>
          <p:cNvCxnSpPr>
            <a:stCxn id="16" idx="0"/>
            <a:endCxn id="8" idx="4"/>
          </p:cNvCxnSpPr>
          <p:nvPr/>
        </p:nvCxnSpPr>
        <p:spPr>
          <a:xfrm flipV="1">
            <a:off x="7593808" y="1699094"/>
            <a:ext cx="0" cy="3458293"/>
          </a:xfrm>
          <a:prstGeom prst="line">
            <a:avLst/>
          </a:prstGeom>
          <a:ln w="9525">
            <a:solidFill>
              <a:srgbClr val="00AAE6"/>
            </a:solidFill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17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98" y="1473865"/>
            <a:ext cx="6952604" cy="4600575"/>
          </a:xfrm>
        </p:spPr>
        <p:txBody>
          <a:bodyPr/>
          <a:lstStyle/>
          <a:p>
            <a:r>
              <a:rPr lang="en-GB" sz="2133" b="1" dirty="0">
                <a:solidFill>
                  <a:srgbClr val="002060"/>
                </a:solidFill>
              </a:rPr>
              <a:t>ITS and CAVs </a:t>
            </a:r>
            <a:r>
              <a:rPr lang="en-GB" sz="2133" dirty="0"/>
              <a:t>provide an opportunity to design </a:t>
            </a:r>
            <a:r>
              <a:rPr lang="en-GB" sz="2133" b="1" dirty="0">
                <a:solidFill>
                  <a:srgbClr val="002060"/>
                </a:solidFill>
              </a:rPr>
              <a:t>mobility solutions </a:t>
            </a:r>
            <a:r>
              <a:rPr lang="en-GB" sz="2133" dirty="0"/>
              <a:t>to</a:t>
            </a:r>
            <a:r>
              <a:rPr lang="en-GB" sz="2133" b="1" dirty="0">
                <a:solidFill>
                  <a:srgbClr val="002060"/>
                </a:solidFill>
              </a:rPr>
              <a:t> maximise public health and efficiency</a:t>
            </a:r>
          </a:p>
          <a:p>
            <a:r>
              <a:rPr lang="en-GB" sz="2133" dirty="0"/>
              <a:t>But there are technological challenges, especially in urban environments and </a:t>
            </a:r>
            <a:r>
              <a:rPr lang="en-GB" sz="2133" b="1" dirty="0">
                <a:solidFill>
                  <a:srgbClr val="002060"/>
                </a:solidFill>
              </a:rPr>
              <a:t>legal and regulatory hurdles</a:t>
            </a:r>
          </a:p>
          <a:p>
            <a:r>
              <a:rPr lang="en-GB" sz="2133" b="1" dirty="0">
                <a:solidFill>
                  <a:srgbClr val="002060"/>
                </a:solidFill>
              </a:rPr>
              <a:t>CAVs will start to be on our roads in ~ 3 years</a:t>
            </a:r>
            <a:endParaRPr lang="en-GB" sz="2133" dirty="0"/>
          </a:p>
          <a:p>
            <a:r>
              <a:rPr lang="en-GB" sz="2133" dirty="0"/>
              <a:t>New </a:t>
            </a:r>
            <a:r>
              <a:rPr lang="en-GB" sz="2133" b="1" dirty="0">
                <a:solidFill>
                  <a:srgbClr val="002060"/>
                </a:solidFill>
              </a:rPr>
              <a:t>road user services </a:t>
            </a:r>
            <a:r>
              <a:rPr lang="en-GB" sz="2133" dirty="0"/>
              <a:t>and</a:t>
            </a:r>
            <a:r>
              <a:rPr lang="en-GB" sz="2133" b="1" dirty="0">
                <a:solidFill>
                  <a:srgbClr val="002060"/>
                </a:solidFill>
              </a:rPr>
              <a:t> mobility solutions </a:t>
            </a:r>
            <a:r>
              <a:rPr lang="en-GB" sz="2133" dirty="0"/>
              <a:t>will affect our SRN </a:t>
            </a:r>
          </a:p>
          <a:p>
            <a:r>
              <a:rPr lang="en-GB" sz="2133" dirty="0"/>
              <a:t>As a consequence our road transport </a:t>
            </a:r>
            <a:r>
              <a:rPr lang="en-GB" sz="2133" b="1" dirty="0">
                <a:solidFill>
                  <a:srgbClr val="002060"/>
                </a:solidFill>
              </a:rPr>
              <a:t>health and safety priorities are changing</a:t>
            </a:r>
          </a:p>
          <a:p>
            <a:r>
              <a:rPr lang="en-GB" sz="2133" b="1" dirty="0">
                <a:solidFill>
                  <a:srgbClr val="002060"/>
                </a:solidFill>
              </a:rPr>
              <a:t>This is a mobility revolution! </a:t>
            </a:r>
            <a:r>
              <a:rPr lang="en-GB" sz="2133" dirty="0"/>
              <a:t>Remember, only 10 years since the iPhone</a:t>
            </a:r>
          </a:p>
          <a:p>
            <a:r>
              <a:rPr lang="en-GB" sz="2133" b="1" dirty="0">
                <a:solidFill>
                  <a:srgbClr val="002060"/>
                </a:solidFill>
              </a:rPr>
              <a:t>We need new methods to monitor and evaluate the network performance – </a:t>
            </a:r>
            <a:r>
              <a:rPr lang="en-GB" sz="2133" b="1" dirty="0">
                <a:solidFill>
                  <a:schemeClr val="bg2"/>
                </a:solidFill>
              </a:rPr>
              <a:t>to provide the evidence base for future policy and investment</a:t>
            </a:r>
            <a:endParaRPr lang="en-GB" sz="2133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64F882BF-562E-4E92-AC83-17F28327C805}" type="slidenum">
              <a:rPr lang="en-GB" altLang="en-US">
                <a:latin typeface="Calibri" pitchFamily="34" charset="0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" name="Picture 3__" descr="C:\Users\rhollan5\Desktop\InnovateUK\Panel Presentation\Camera and c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541" y="962643"/>
            <a:ext cx="4820300" cy="26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78807" y="834725"/>
            <a:ext cx="6008885" cy="52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Clr>
                <a:srgbClr val="FF641E"/>
              </a:buClr>
              <a:buNone/>
            </a:pPr>
            <a:r>
              <a:rPr lang="en-GB" dirty="0">
                <a:solidFill>
                  <a:srgbClr val="FF641E"/>
                </a:solidFill>
                <a:latin typeface="Calibri"/>
              </a:rPr>
              <a:t>Conclusions</a:t>
            </a:r>
            <a:endParaRPr lang="en-US" dirty="0">
              <a:solidFill>
                <a:srgbClr val="FF641E"/>
              </a:solidFill>
              <a:latin typeface="Calibri"/>
            </a:endParaRPr>
          </a:p>
        </p:txBody>
      </p:sp>
      <p:pic>
        <p:nvPicPr>
          <p:cNvPr id="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539" y="3571648"/>
            <a:ext cx="2652596" cy="4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290" y="6153194"/>
            <a:ext cx="2931532" cy="7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divisions\individual\nreed\My Documents\Automation\2014_07 Innovate UK - GATEway\GATEway media\2016_04 GATEway shuttle branded launch in Greenwich\2016_04 Shuttle preferred images\Shuttle sid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2203" y="4099817"/>
            <a:ext cx="4827504" cy="2058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5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imag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6" descr="image-white-opaci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9957"/>
            <a:ext cx="12192000" cy="47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3"/>
          <p:cNvSpPr>
            <a:spLocks noGrp="1"/>
          </p:cNvSpPr>
          <p:nvPr>
            <p:ph type="ctrTitle"/>
          </p:nvPr>
        </p:nvSpPr>
        <p:spPr>
          <a:xfrm>
            <a:off x="1621396" y="2749557"/>
            <a:ext cx="9184217" cy="1147763"/>
          </a:xfrm>
        </p:spPr>
        <p:txBody>
          <a:bodyPr/>
          <a:lstStyle/>
          <a:p>
            <a:r>
              <a:rPr lang="en-GB" altLang="en-US" sz="4267" dirty="0"/>
              <a:t>Thank you</a:t>
            </a:r>
            <a:br>
              <a:rPr lang="en-GB" altLang="en-US" sz="4267" dirty="0"/>
            </a:br>
            <a:r>
              <a:rPr lang="en-GB" altLang="en-US" sz="4267" dirty="0"/>
              <a:t>Any questions?</a:t>
            </a:r>
          </a:p>
        </p:txBody>
      </p:sp>
      <p:sp>
        <p:nvSpPr>
          <p:cNvPr id="7173" name="Title 3"/>
          <p:cNvSpPr txBox="1">
            <a:spLocks/>
          </p:cNvSpPr>
          <p:nvPr/>
        </p:nvSpPr>
        <p:spPr bwMode="auto">
          <a:xfrm>
            <a:off x="1621368" y="4870466"/>
            <a:ext cx="645272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rgbClr val="FF641E"/>
                </a:solidFill>
              </a:rPr>
              <a:t>Richard Cuerden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rgbClr val="FF641E"/>
                </a:solidFill>
              </a:rPr>
              <a:t>Chief Scientist &amp; Research Director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rgbClr val="FF641E"/>
                </a:solidFill>
              </a:rPr>
              <a:t>Twitter: @rcuerden_trl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667" dirty="0">
                <a:solidFill>
                  <a:srgbClr val="FF641E"/>
                </a:solidFill>
              </a:rPr>
              <a:t>Email:    rcuerden@trl.co.uk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altLang="en-US" sz="3467" dirty="0">
              <a:solidFill>
                <a:srgbClr val="FF641E"/>
              </a:solidFill>
            </a:endParaRPr>
          </a:p>
        </p:txBody>
      </p:sp>
      <p:pic>
        <p:nvPicPr>
          <p:cNvPr id="7174" name="Picture 9" descr="trl-logo-2co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85" y="1414473"/>
            <a:ext cx="6358467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K_Smart-Mobility-Living-Lab-T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548" y="3206341"/>
            <a:ext cx="3688949" cy="14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Road Safety </a:t>
            </a:r>
            <a:r>
              <a:rPr lang="en-US" altLang="en-US" dirty="0" err="1"/>
              <a:t>Behaviour</a:t>
            </a:r>
            <a:r>
              <a:rPr lang="en-US" altLang="en-US" dirty="0"/>
              <a:t> Symposium:</a:t>
            </a:r>
            <a:br>
              <a:rPr lang="en-US" altLang="en-US" dirty="0"/>
            </a:br>
            <a:r>
              <a:rPr lang="en-US" altLang="en-US" dirty="0"/>
              <a:t>New technology, new connectivity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7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42631" y="811903"/>
            <a:ext cx="5809235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en-GB" sz="2400" b="1" dirty="0">
                <a:solidFill>
                  <a:schemeClr val="bg2"/>
                </a:solidFill>
              </a:rPr>
              <a:t>A changing world …..</a:t>
            </a:r>
          </a:p>
          <a:p>
            <a:pPr marL="0" indent="0">
              <a:buNone/>
            </a:pPr>
            <a:r>
              <a:rPr lang="en-GB" altLang="en-GB" sz="2400" b="1" dirty="0">
                <a:solidFill>
                  <a:srgbClr val="002060"/>
                </a:solidFill>
              </a:rPr>
              <a:t>The digital ‘revolution’</a:t>
            </a:r>
          </a:p>
          <a:p>
            <a:r>
              <a:rPr lang="en-GB" altLang="en-GB" sz="1600" dirty="0"/>
              <a:t>Internet, data and transport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Changing population characteristics </a:t>
            </a:r>
          </a:p>
          <a:p>
            <a:pPr marL="457189" lvl="1" indent="-457189"/>
            <a:r>
              <a:rPr lang="en-US" sz="1600" dirty="0"/>
              <a:t>New mobility patterns, reduced individual vehicle ownership</a:t>
            </a:r>
          </a:p>
          <a:p>
            <a:r>
              <a:rPr lang="en-GB" altLang="en-GB" sz="1600" dirty="0"/>
              <a:t>Changing driver demographics</a:t>
            </a:r>
          </a:p>
          <a:p>
            <a:pPr lvl="1"/>
            <a:r>
              <a:rPr lang="en-US" sz="1600" dirty="0"/>
              <a:t>Ageing, obesity</a:t>
            </a:r>
          </a:p>
          <a:p>
            <a:pPr lvl="1"/>
            <a:r>
              <a:rPr lang="en-US" sz="1600" dirty="0"/>
              <a:t>Fewer young drivers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Changing vehicle fleet</a:t>
            </a:r>
          </a:p>
          <a:p>
            <a:r>
              <a:rPr lang="en-GB" altLang="en-GB" sz="1600" dirty="0"/>
              <a:t>Advanced safety technologies (ADAS)</a:t>
            </a:r>
          </a:p>
          <a:p>
            <a:r>
              <a:rPr lang="en-GB" altLang="en-GB" sz="1600" dirty="0"/>
              <a:t>Connected &amp; Autonomous Vehicles (CAVs)</a:t>
            </a:r>
          </a:p>
          <a:p>
            <a:pPr lvl="1"/>
            <a:r>
              <a:rPr lang="en-GB" altLang="en-GB" sz="1600" dirty="0"/>
              <a:t>Safety, Efficiency, Environment, Mobility</a:t>
            </a:r>
          </a:p>
          <a:p>
            <a:r>
              <a:rPr lang="en-US" sz="1600" dirty="0"/>
              <a:t>Increasing diversity of vehicle types</a:t>
            </a:r>
          </a:p>
          <a:p>
            <a:pPr lvl="1"/>
            <a:r>
              <a:rPr lang="en-US" sz="1600" dirty="0"/>
              <a:t>More SUVs &amp; light weight vehicles</a:t>
            </a:r>
          </a:p>
          <a:p>
            <a:pPr lvl="1"/>
            <a:r>
              <a:rPr lang="en-US" sz="1600" dirty="0"/>
              <a:t>More electric &amp; hybrid vehicles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Intelligent Transport Systems (ITS)</a:t>
            </a:r>
          </a:p>
          <a:p>
            <a:r>
              <a:rPr lang="en-US" sz="1600" dirty="0"/>
              <a:t>Smart motorways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536" y="1050547"/>
            <a:ext cx="5430464" cy="270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536" y="3788337"/>
            <a:ext cx="5430464" cy="261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2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35297" y="131132"/>
            <a:ext cx="9661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09585"/>
            <a:r>
              <a:rPr lang="en-US" altLang="en-US" b="1" dirty="0">
                <a:solidFill>
                  <a:srgbClr val="515B5E"/>
                </a:solidFill>
                <a:latin typeface="Calibri"/>
              </a:rPr>
              <a:t>New technology, new connectivity</a:t>
            </a:r>
            <a:endParaRPr lang="en-GB" b="1" dirty="0">
              <a:solidFill>
                <a:srgbClr val="515B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48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82489" y="6442932"/>
            <a:ext cx="565151" cy="365125"/>
          </a:xfrm>
        </p:spPr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64F882BF-562E-4E92-AC83-17F28327C805}" type="slidenum">
              <a:rPr lang="en-GB" altLang="en-US">
                <a:latin typeface="Calibri" pitchFamily="34" charset="0"/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1286" y="1458030"/>
            <a:ext cx="1347249" cy="566745"/>
          </a:xfrm>
          <a:prstGeom prst="roundRect">
            <a:avLst/>
          </a:prstGeom>
          <a:solidFill>
            <a:srgbClr val="0019A8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67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Auto-Traffic Counters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83405" y="1459392"/>
            <a:ext cx="1365671" cy="574891"/>
          </a:xfrm>
          <a:prstGeom prst="roundRect">
            <a:avLst/>
          </a:prstGeom>
          <a:solidFill>
            <a:srgbClr val="0019A8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67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ANPR</a:t>
            </a:r>
          </a:p>
          <a:p>
            <a:pPr algn="ctr" defTabSz="1162858">
              <a:defRPr/>
            </a:pPr>
            <a:r>
              <a:rPr lang="en-GB" sz="1467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cameras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95905" y="1457435"/>
            <a:ext cx="1286316" cy="545439"/>
          </a:xfrm>
          <a:prstGeom prst="roundRect">
            <a:avLst/>
          </a:prstGeom>
          <a:solidFill>
            <a:srgbClr val="0019A8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67" kern="0" dirty="0" err="1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TRL’s</a:t>
            </a:r>
            <a:r>
              <a:rPr lang="en-GB" sz="1467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 SCOOT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2867696" y="-274096"/>
            <a:ext cx="377427" cy="5089379"/>
          </a:xfrm>
          <a:prstGeom prst="leftBrace">
            <a:avLst>
              <a:gd name="adj1" fmla="val 22584"/>
              <a:gd name="adj2" fmla="val 50000"/>
            </a:avLst>
          </a:prstGeom>
          <a:noFill/>
          <a:ln w="22225" cap="flat" cmpd="sng" algn="ctr">
            <a:solidFill>
              <a:srgbClr val="0019A8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endParaRPr lang="en-GB" sz="2267" kern="0">
              <a:solidFill>
                <a:srgbClr val="282828"/>
              </a:solidFill>
              <a:latin typeface="NJFont Book"/>
              <a:ea typeface="MS PGothic" pitchFamily="34" charset="-128"/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3002636" y="2544746"/>
            <a:ext cx="382088" cy="444759"/>
          </a:xfrm>
          <a:prstGeom prst="bentArrow">
            <a:avLst/>
          </a:prstGeom>
          <a:solidFill>
            <a:srgbClr val="0019A8"/>
          </a:solidFill>
          <a:ln w="25400" cap="flat" cmpd="sng" algn="ctr">
            <a:solidFill>
              <a:srgbClr val="0019A8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endParaRPr lang="en-GB" sz="2267" kern="0">
              <a:solidFill>
                <a:srgbClr val="282828"/>
              </a:solidFill>
              <a:latin typeface="NJFont Book"/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0147" y="2221279"/>
            <a:ext cx="1899807" cy="410353"/>
          </a:xfrm>
          <a:prstGeom prst="rect">
            <a:avLst/>
          </a:prstGeom>
          <a:noFill/>
        </p:spPr>
        <p:txBody>
          <a:bodyPr wrap="square" lIns="121832" tIns="60920" rIns="121832" bIns="60920" rtlCol="0">
            <a:spAutoFit/>
          </a:bodyPr>
          <a:lstStyle/>
          <a:p>
            <a:pPr algn="ctr" defTabSz="1162858"/>
            <a:r>
              <a:rPr lang="en-GB" sz="1867" b="1" dirty="0">
                <a:solidFill>
                  <a:srgbClr val="FF641E"/>
                </a:solidFill>
                <a:latin typeface="Calibri"/>
                <a:ea typeface="MS PGothic" pitchFamily="34" charset="-128"/>
              </a:rPr>
              <a:t>Data fusion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71756" y="2586562"/>
            <a:ext cx="1899808" cy="627641"/>
          </a:xfrm>
          <a:prstGeom prst="roundRect">
            <a:avLst/>
          </a:prstGeom>
          <a:solidFill>
            <a:srgbClr val="0019A8"/>
          </a:solidFill>
          <a:ln w="25400" cap="flat" cmpd="sng" algn="ctr">
            <a:solidFill>
              <a:srgbClr val="0019A8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67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Algorithms</a:t>
            </a:r>
            <a:r>
              <a:rPr lang="en-GB" sz="1400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26622" y="3440777"/>
            <a:ext cx="1911636" cy="943153"/>
          </a:xfrm>
          <a:prstGeom prst="roundRect">
            <a:avLst/>
          </a:prstGeom>
          <a:solidFill>
            <a:srgbClr val="0019A8"/>
          </a:solidFill>
          <a:ln w="25400" cap="flat" cmpd="sng" algn="ctr">
            <a:solidFill>
              <a:srgbClr val="0019A8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00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Real-time detailed view of traffic behaviour on SRN network</a:t>
            </a:r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4183064" y="3319025"/>
            <a:ext cx="382088" cy="444759"/>
          </a:xfrm>
          <a:prstGeom prst="bentArrow">
            <a:avLst/>
          </a:prstGeom>
          <a:solidFill>
            <a:srgbClr val="0019A8"/>
          </a:solidFill>
          <a:ln w="25400" cap="flat" cmpd="sng" algn="ctr">
            <a:solidFill>
              <a:srgbClr val="0019A8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endParaRPr lang="en-GB" sz="2267" kern="0">
              <a:solidFill>
                <a:srgbClr val="282828"/>
              </a:solidFill>
              <a:latin typeface="NJFont Book"/>
              <a:ea typeface="MS PGothic" pitchFamily="34" charset="-128"/>
            </a:endParaRPr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3791471" y="4548423"/>
          <a:ext cx="4001720" cy="214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03" y="2587166"/>
            <a:ext cx="2423759" cy="1363364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" name="Picture 4" descr="R:\25_PRESENTATIONS\20160408 Technology and Data - Mike Brown\UTC - screen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10" y="4147390"/>
            <a:ext cx="4060335" cy="202818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59435" y="797665"/>
            <a:ext cx="96635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2667" dirty="0">
                <a:solidFill>
                  <a:srgbClr val="FF641E"/>
                </a:solidFill>
                <a:latin typeface="Calibri"/>
                <a:ea typeface="MS PGothic" pitchFamily="34" charset="-128"/>
              </a:rPr>
              <a:t>Traffic, modelling, control, communication and positioning systems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75342" y="1456046"/>
            <a:ext cx="1347249" cy="566745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0019A8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00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Mobile Phone “Counts”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827435" y="1457419"/>
            <a:ext cx="1365671" cy="574891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0019A8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67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In-vehicle data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739935" y="1455467"/>
            <a:ext cx="1286316" cy="545439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0019A8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67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“Apps”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8295896" y="-276071"/>
            <a:ext cx="377427" cy="5089379"/>
          </a:xfrm>
          <a:prstGeom prst="leftBrace">
            <a:avLst>
              <a:gd name="adj1" fmla="val 22584"/>
              <a:gd name="adj2" fmla="val 50000"/>
            </a:avLst>
          </a:prstGeom>
          <a:noFill/>
          <a:ln w="22225" cap="flat" cmpd="sng" algn="ctr">
            <a:solidFill>
              <a:schemeClr val="bg2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endParaRPr lang="en-GB" sz="2267" kern="0">
              <a:solidFill>
                <a:srgbClr val="282828"/>
              </a:solidFill>
              <a:latin typeface="NJFont Book"/>
              <a:ea typeface="MS PGothic" pitchFamily="34" charset="-128"/>
            </a:endParaRPr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8145836" y="2542771"/>
            <a:ext cx="382088" cy="444759"/>
          </a:xfrm>
          <a:prstGeom prst="bentArrow">
            <a:avLst/>
          </a:prstGeom>
          <a:solidFill>
            <a:schemeClr val="bg2"/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endParaRPr lang="en-GB" sz="2267" kern="0">
              <a:solidFill>
                <a:srgbClr val="282828"/>
              </a:solidFill>
              <a:latin typeface="NJFont Book"/>
              <a:ea typeface="MS PGothic" pitchFamily="34" charset="-12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81253" y="2584588"/>
            <a:ext cx="1899808" cy="627641"/>
          </a:xfrm>
          <a:prstGeom prst="roundRect">
            <a:avLst/>
          </a:prstGeom>
          <a:solidFill>
            <a:schemeClr val="bg2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r>
              <a:rPr lang="en-GB" sz="1467" kern="0" dirty="0">
                <a:solidFill>
                  <a:prstClr val="white"/>
                </a:solidFill>
                <a:latin typeface="NJFont Light" panose="020B0303020304020204" pitchFamily="34" charset="0"/>
                <a:ea typeface="MS PGothic" pitchFamily="34" charset="-128"/>
              </a:rPr>
              <a:t>Algorithms</a:t>
            </a:r>
          </a:p>
        </p:txBody>
      </p:sp>
      <p:sp>
        <p:nvSpPr>
          <p:cNvPr id="29" name="Bent Arrow 28"/>
          <p:cNvSpPr/>
          <p:nvPr/>
        </p:nvSpPr>
        <p:spPr>
          <a:xfrm rot="10800000" flipH="1">
            <a:off x="6993257" y="3317050"/>
            <a:ext cx="382088" cy="444759"/>
          </a:xfrm>
          <a:prstGeom prst="bentArrow">
            <a:avLst/>
          </a:prstGeom>
          <a:solidFill>
            <a:schemeClr val="bg2"/>
          </a:solidFill>
          <a:ln w="25400" cap="flat" cmpd="sng" algn="ctr">
            <a:solidFill>
              <a:srgbClr val="0019A8"/>
            </a:solidFill>
            <a:prstDash val="soli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lIns="121832" tIns="60920" rIns="121832" bIns="60920" rtlCol="0" anchor="ctr"/>
          <a:lstStyle/>
          <a:p>
            <a:pPr algn="ctr" defTabSz="1162858">
              <a:defRPr/>
            </a:pPr>
            <a:endParaRPr lang="en-GB" sz="2267" kern="0">
              <a:solidFill>
                <a:srgbClr val="282828"/>
              </a:solidFill>
              <a:latin typeface="NJFont Book"/>
              <a:ea typeface="MS PGothic" pitchFamily="34" charset="-128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2062" y="2496277"/>
            <a:ext cx="2685917" cy="16417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2062" y="4310128"/>
            <a:ext cx="2685917" cy="186588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613" y="4109552"/>
            <a:ext cx="1985548" cy="206644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335297" y="131132"/>
            <a:ext cx="9661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09585"/>
            <a:r>
              <a:rPr lang="en-US" altLang="en-US" b="1" dirty="0">
                <a:solidFill>
                  <a:srgbClr val="515B5E"/>
                </a:solidFill>
                <a:latin typeface="Calibri"/>
              </a:rPr>
              <a:t>New technology, new connectivity</a:t>
            </a:r>
            <a:endParaRPr lang="en-GB" b="1" dirty="0">
              <a:solidFill>
                <a:srgbClr val="515B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0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2760" y="5025650"/>
            <a:ext cx="5809235" cy="1832351"/>
          </a:xfrm>
        </p:spPr>
        <p:txBody>
          <a:bodyPr/>
          <a:lstStyle/>
          <a:p>
            <a:pPr marL="0" indent="0">
              <a:buNone/>
            </a:pPr>
            <a:r>
              <a:rPr lang="en-GB" altLang="en-GB" sz="2667" b="1" dirty="0">
                <a:solidFill>
                  <a:srgbClr val="002060"/>
                </a:solidFill>
              </a:rPr>
              <a:t>In-Vehicle data</a:t>
            </a:r>
          </a:p>
          <a:p>
            <a:r>
              <a:rPr lang="en-GB" altLang="en-GB" sz="2133" dirty="0"/>
              <a:t>Data Server Platform</a:t>
            </a:r>
          </a:p>
          <a:p>
            <a:r>
              <a:rPr lang="en-GB" altLang="en-GB" sz="2133" dirty="0"/>
              <a:t>In-vehicle Interface</a:t>
            </a:r>
          </a:p>
          <a:p>
            <a:r>
              <a:rPr lang="en-GB" altLang="en-GB" sz="2133" dirty="0"/>
              <a:t>On-board Application Platform</a:t>
            </a:r>
            <a:endParaRPr lang="en-US" sz="2133" b="1" dirty="0">
              <a:solidFill>
                <a:srgbClr val="002060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4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35297" y="131132"/>
            <a:ext cx="9661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09585"/>
            <a:r>
              <a:rPr lang="en-US" altLang="en-US" b="1" dirty="0">
                <a:solidFill>
                  <a:srgbClr val="515B5E"/>
                </a:solidFill>
                <a:latin typeface="Calibri"/>
              </a:rPr>
              <a:t>New technology, new connectivity</a:t>
            </a:r>
            <a:endParaRPr lang="en-GB" b="1" dirty="0">
              <a:solidFill>
                <a:srgbClr val="515B5E"/>
              </a:solidFill>
              <a:latin typeface="Calibri"/>
            </a:endParaRPr>
          </a:p>
        </p:txBody>
      </p:sp>
      <p:pic>
        <p:nvPicPr>
          <p:cNvPr id="8" name="Picture 5" descr="PReVE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56" y="2651511"/>
            <a:ext cx="5086957" cy="4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60899" y="1333744"/>
            <a:ext cx="4975080" cy="172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32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rgbClr val="515B5E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Clr>
                <a:srgbClr val="FF641E"/>
              </a:buClr>
              <a:buNone/>
            </a:pPr>
            <a:r>
              <a:rPr lang="en-GB" altLang="en-GB" sz="2667" b="1" dirty="0">
                <a:solidFill>
                  <a:srgbClr val="002060"/>
                </a:solidFill>
                <a:latin typeface="Calibri"/>
              </a:rPr>
              <a:t>Intelligent Transport Systems</a:t>
            </a:r>
          </a:p>
          <a:p>
            <a:pPr marL="457189" indent="-457189" defTabSz="609585">
              <a:buClr>
                <a:srgbClr val="FF641E"/>
              </a:buClr>
            </a:pPr>
            <a:r>
              <a:rPr lang="en-US" sz="2133" dirty="0">
                <a:latin typeface="Calibri"/>
              </a:rPr>
              <a:t>Technology to improve </a:t>
            </a:r>
            <a:r>
              <a:rPr lang="en-US" sz="2133" b="1" dirty="0">
                <a:solidFill>
                  <a:srgbClr val="002060"/>
                </a:solidFill>
                <a:latin typeface="Calibri"/>
              </a:rPr>
              <a:t>safety</a:t>
            </a:r>
            <a:r>
              <a:rPr lang="en-US" sz="2133" dirty="0">
                <a:latin typeface="Calibri"/>
              </a:rPr>
              <a:t>, efficiency, environmental performance and the </a:t>
            </a:r>
            <a:r>
              <a:rPr lang="en-US" sz="2133" b="1" dirty="0">
                <a:solidFill>
                  <a:srgbClr val="002060"/>
                </a:solidFill>
                <a:latin typeface="Calibri"/>
              </a:rPr>
              <a:t>journey experience for users</a:t>
            </a:r>
            <a:r>
              <a:rPr lang="en-US" sz="2133" dirty="0">
                <a:latin typeface="Calibri"/>
              </a:rPr>
              <a:t>. </a:t>
            </a:r>
            <a:endParaRPr lang="en-GB" altLang="en-GB" sz="2133" dirty="0">
              <a:latin typeface="Calibri"/>
            </a:endParaRPr>
          </a:p>
        </p:txBody>
      </p:sp>
      <p:pic>
        <p:nvPicPr>
          <p:cNvPr id="12" name="Bild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333" y="953459"/>
            <a:ext cx="6123951" cy="41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8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5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5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42631" y="954403"/>
            <a:ext cx="5809235" cy="3021531"/>
          </a:xfrm>
        </p:spPr>
        <p:txBody>
          <a:bodyPr/>
          <a:lstStyle/>
          <a:p>
            <a:pPr marL="0" indent="0">
              <a:buNone/>
            </a:pPr>
            <a:r>
              <a:rPr lang="en-GB" altLang="en-GB" sz="2133" b="1" dirty="0">
                <a:solidFill>
                  <a:schemeClr val="bg2"/>
                </a:solidFill>
              </a:rPr>
              <a:t>My recent experience …..</a:t>
            </a:r>
          </a:p>
          <a:p>
            <a:pPr marL="0" indent="0">
              <a:buNone/>
            </a:pPr>
            <a:r>
              <a:rPr lang="en-GB" altLang="en-GB" sz="2133" b="1" dirty="0">
                <a:solidFill>
                  <a:srgbClr val="002060"/>
                </a:solidFill>
              </a:rPr>
              <a:t>Warning: “Swan on road”</a:t>
            </a:r>
          </a:p>
          <a:p>
            <a:r>
              <a:rPr lang="en-GB" altLang="en-GB" sz="2133" dirty="0"/>
              <a:t>In- vehicle satnav system</a:t>
            </a:r>
          </a:p>
          <a:p>
            <a:r>
              <a:rPr lang="en-GB" altLang="en-GB" sz="2133" dirty="0"/>
              <a:t>Google Maps</a:t>
            </a:r>
          </a:p>
          <a:p>
            <a:r>
              <a:rPr lang="en-GB" altLang="en-GB" sz="2133" dirty="0" err="1"/>
              <a:t>Waze</a:t>
            </a:r>
            <a:r>
              <a:rPr lang="en-GB" altLang="en-GB" sz="2133" dirty="0"/>
              <a:t> </a:t>
            </a:r>
          </a:p>
          <a:p>
            <a:r>
              <a:rPr lang="en-GB" altLang="en-GB" sz="2133" dirty="0" err="1"/>
              <a:t>INRX</a:t>
            </a:r>
            <a:endParaRPr lang="en-GB" altLang="en-GB" sz="2133" dirty="0"/>
          </a:p>
          <a:p>
            <a:r>
              <a:rPr lang="en-GB" altLang="en-GB" sz="2133" dirty="0"/>
              <a:t>+++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5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35297" y="131132"/>
            <a:ext cx="9661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09585"/>
            <a:r>
              <a:rPr lang="en-US" altLang="en-US" b="1" dirty="0">
                <a:solidFill>
                  <a:srgbClr val="515B5E"/>
                </a:solidFill>
                <a:latin typeface="Calibri"/>
              </a:rPr>
              <a:t>New technology, new connectivity</a:t>
            </a:r>
            <a:endParaRPr lang="en-GB" b="1" dirty="0">
              <a:solidFill>
                <a:srgbClr val="515B5E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509" y="1754975"/>
            <a:ext cx="7862336" cy="44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41" y="3975919"/>
            <a:ext cx="3696076" cy="222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5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5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5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5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pic>
        <p:nvPicPr>
          <p:cNvPr id="5" name="Picture 2" descr="C:\Users\tck2si\AppData\Local\Temp\2014-07-17_CC_Grafik_Automatisiertes_Fahren_Prin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665" y="820295"/>
            <a:ext cx="9482667" cy="5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6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2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pic>
        <p:nvPicPr>
          <p:cNvPr id="27" name="Picture 35__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8837" y="1804778"/>
            <a:ext cx="7084691" cy="32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uppieren 34"/>
          <p:cNvGrpSpPr/>
          <p:nvPr/>
        </p:nvGrpSpPr>
        <p:grpSpPr>
          <a:xfrm>
            <a:off x="891040" y="1854512"/>
            <a:ext cx="1959040" cy="1623085"/>
            <a:chOff x="7633477" y="1268760"/>
            <a:chExt cx="1469280" cy="1623085"/>
          </a:xfrm>
        </p:grpSpPr>
        <p:pic>
          <p:nvPicPr>
            <p:cNvPr id="29" name="Picture 28" descr="AC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268760"/>
              <a:ext cx="1273325" cy="813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0" name="Textfeld 27"/>
            <p:cNvSpPr txBox="1"/>
            <p:nvPr/>
          </p:nvSpPr>
          <p:spPr>
            <a:xfrm>
              <a:off x="7633477" y="2060848"/>
              <a:ext cx="1469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Adaptive (Automated) Cruise Control (ACC)</a:t>
              </a:r>
            </a:p>
          </p:txBody>
        </p:sp>
      </p:grpSp>
      <p:grpSp>
        <p:nvGrpSpPr>
          <p:cNvPr id="31" name="Gruppieren 39"/>
          <p:cNvGrpSpPr/>
          <p:nvPr/>
        </p:nvGrpSpPr>
        <p:grpSpPr>
          <a:xfrm>
            <a:off x="3047500" y="4839059"/>
            <a:ext cx="1796739" cy="1869306"/>
            <a:chOff x="3059832" y="1340768"/>
            <a:chExt cx="1347554" cy="1869306"/>
          </a:xfrm>
        </p:grpSpPr>
        <p:pic>
          <p:nvPicPr>
            <p:cNvPr id="32" name="Picture 40" descr="Lane-Change-Assist-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302" r="-2587"/>
            <a:stretch>
              <a:fillRect/>
            </a:stretch>
          </p:blipFill>
          <p:spPr bwMode="auto">
            <a:xfrm>
              <a:off x="3059832" y="1340768"/>
              <a:ext cx="1347554" cy="813533"/>
            </a:xfrm>
            <a:prstGeom prst="roundRect">
              <a:avLst>
                <a:gd name="adj" fmla="val 1404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3" name="Textfeld 28"/>
            <p:cNvSpPr txBox="1"/>
            <p:nvPr/>
          </p:nvSpPr>
          <p:spPr>
            <a:xfrm>
              <a:off x="3059832" y="2132856"/>
              <a:ext cx="13181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Lane Change Assistance</a:t>
              </a:r>
            </a:p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Blind Spot Detection</a:t>
              </a:r>
            </a:p>
          </p:txBody>
        </p:sp>
      </p:grpSp>
      <p:grpSp>
        <p:nvGrpSpPr>
          <p:cNvPr id="34" name="Gruppieren 35"/>
          <p:cNvGrpSpPr/>
          <p:nvPr/>
        </p:nvGrpSpPr>
        <p:grpSpPr>
          <a:xfrm>
            <a:off x="7123647" y="4839059"/>
            <a:ext cx="1697767" cy="1646877"/>
            <a:chOff x="7651678" y="2448984"/>
            <a:chExt cx="1273325" cy="1646875"/>
          </a:xfrm>
        </p:grpSpPr>
        <p:pic>
          <p:nvPicPr>
            <p:cNvPr id="35" name="Picture 31" descr="EB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678" y="2448984"/>
              <a:ext cx="1273325" cy="813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6" name="Textfeld 29"/>
            <p:cNvSpPr txBox="1"/>
            <p:nvPr/>
          </p:nvSpPr>
          <p:spPr>
            <a:xfrm>
              <a:off x="7651678" y="3264863"/>
              <a:ext cx="127332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Automated Emergency Braking (AEB)</a:t>
              </a: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1030370" y="4839061"/>
            <a:ext cx="1697767" cy="1376863"/>
            <a:chOff x="7740352" y="3671446"/>
            <a:chExt cx="1273325" cy="1376863"/>
          </a:xfrm>
        </p:grpSpPr>
        <p:pic>
          <p:nvPicPr>
            <p:cNvPr id="38" name="Picture 30" descr="TSR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671446"/>
              <a:ext cx="1273325" cy="813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9" name="Textfeld 30"/>
            <p:cNvSpPr txBox="1"/>
            <p:nvPr/>
          </p:nvSpPr>
          <p:spPr>
            <a:xfrm>
              <a:off x="7740352" y="4463534"/>
              <a:ext cx="1273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Traffic Sign </a:t>
              </a:r>
            </a:p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Recognition (TSR)</a:t>
              </a:r>
            </a:p>
          </p:txBody>
        </p:sp>
      </p:grpSp>
      <p:grpSp>
        <p:nvGrpSpPr>
          <p:cNvPr id="40" name="Gruppieren 37"/>
          <p:cNvGrpSpPr/>
          <p:nvPr/>
        </p:nvGrpSpPr>
        <p:grpSpPr>
          <a:xfrm>
            <a:off x="1030370" y="3429915"/>
            <a:ext cx="1697767" cy="1376863"/>
            <a:chOff x="7740352" y="4842738"/>
            <a:chExt cx="1273325" cy="1376863"/>
          </a:xfrm>
        </p:grpSpPr>
        <p:pic>
          <p:nvPicPr>
            <p:cNvPr id="41" name="Picture 40" descr="LD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842738"/>
              <a:ext cx="1273325" cy="813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2" name="Textfeld 31"/>
            <p:cNvSpPr txBox="1"/>
            <p:nvPr/>
          </p:nvSpPr>
          <p:spPr>
            <a:xfrm>
              <a:off x="7740352" y="5634826"/>
              <a:ext cx="1273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Lane Keep Assistance (LKA)</a:t>
              </a:r>
            </a:p>
          </p:txBody>
        </p:sp>
      </p:grpSp>
      <p:grpSp>
        <p:nvGrpSpPr>
          <p:cNvPr id="43" name="Gruppieren 38"/>
          <p:cNvGrpSpPr/>
          <p:nvPr/>
        </p:nvGrpSpPr>
        <p:grpSpPr>
          <a:xfrm>
            <a:off x="5196591" y="4839041"/>
            <a:ext cx="1694592" cy="1869306"/>
            <a:chOff x="971600" y="4293096"/>
            <a:chExt cx="1270944" cy="1869306"/>
          </a:xfrm>
        </p:grpSpPr>
        <p:pic>
          <p:nvPicPr>
            <p:cNvPr id="44" name="Picture 2_" descr="C:\Users\uidw0282\Pictures\rcta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293096"/>
              <a:ext cx="1270943" cy="8135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5" name="Textfeld 32"/>
            <p:cNvSpPr txBox="1"/>
            <p:nvPr/>
          </p:nvSpPr>
          <p:spPr>
            <a:xfrm>
              <a:off x="971600" y="5085184"/>
              <a:ext cx="1270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Automated Parking</a:t>
              </a:r>
            </a:p>
            <a:p>
              <a:pPr algn="ctr" defTabSz="609585"/>
              <a:r>
                <a:rPr lang="de-DE" sz="1600" b="1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Rear Cross Traffic Alert</a:t>
              </a:r>
            </a:p>
          </p:txBody>
        </p:sp>
      </p:grpSp>
      <p:grpSp>
        <p:nvGrpSpPr>
          <p:cNvPr id="46" name="Gruppieren 46_"/>
          <p:cNvGrpSpPr/>
          <p:nvPr/>
        </p:nvGrpSpPr>
        <p:grpSpPr>
          <a:xfrm>
            <a:off x="9088295" y="4808691"/>
            <a:ext cx="1815999" cy="1430295"/>
            <a:chOff x="557992" y="5738855"/>
            <a:chExt cx="759619" cy="797709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54" y="5759773"/>
              <a:ext cx="720451" cy="47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Abgerundetes Rechteck 43"/>
            <p:cNvSpPr/>
            <p:nvPr/>
          </p:nvSpPr>
          <p:spPr>
            <a:xfrm>
              <a:off x="557992" y="5738855"/>
              <a:ext cx="759619" cy="514349"/>
            </a:xfrm>
            <a:prstGeom prst="round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de-DE" sz="2400" kern="0">
                <a:solidFill>
                  <a:prstClr val="white"/>
                </a:solidFill>
                <a:latin typeface="Calibri"/>
                <a:ea typeface="MS PGothic" pitchFamily="34" charset="-128"/>
              </a:endParaRPr>
            </a:p>
          </p:txBody>
        </p:sp>
        <p:sp>
          <p:nvSpPr>
            <p:cNvPr id="49" name="Textfeld 44"/>
            <p:cNvSpPr txBox="1"/>
            <p:nvPr/>
          </p:nvSpPr>
          <p:spPr>
            <a:xfrm>
              <a:off x="580854" y="6210421"/>
              <a:ext cx="720825" cy="32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de-DE" sz="1600" b="1" kern="0" dirty="0">
                  <a:solidFill>
                    <a:srgbClr val="67737A"/>
                  </a:solidFill>
                  <a:latin typeface="Calibri"/>
                  <a:ea typeface="MS PGothic" pitchFamily="34" charset="-128"/>
                </a:rPr>
                <a:t>Traffic Jam Assist (TJA)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451289" y="896622"/>
            <a:ext cx="9394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FF641E"/>
                </a:solidFill>
                <a:latin typeface="Calibri"/>
                <a:ea typeface="MS PGothic" pitchFamily="34" charset="-128"/>
              </a:rPr>
              <a:t>Today’s Driver Assistance Systems</a:t>
            </a:r>
          </a:p>
        </p:txBody>
      </p:sp>
      <p:sp>
        <p:nvSpPr>
          <p:cNvPr id="51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7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7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8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404937"/>
            <a:ext cx="95916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technology, new connectivity</a:t>
            </a:r>
            <a:endParaRPr lang="en-GB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1583003" y="6465164"/>
            <a:ext cx="565151" cy="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defTabSz="609585"/>
            <a:fld id="{09A6399D-CB18-404A-B07E-D7542B808B2F}" type="slidenum">
              <a:rPr lang="en-GB" altLang="en-US" sz="1600">
                <a:solidFill>
                  <a:srgbClr val="515B5E"/>
                </a:solidFill>
                <a:latin typeface="Calibri Light" panose="020F0302020204030204" pitchFamily="34" charset="0"/>
              </a:rPr>
              <a:pPr algn="ctr" defTabSz="609585"/>
              <a:t>9</a:t>
            </a:fld>
            <a:endParaRPr lang="en-GB" altLang="en-US" sz="1600" dirty="0">
              <a:solidFill>
                <a:srgbClr val="515B5E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953457"/>
            <a:ext cx="95345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35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Blac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Blac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2;-2;-1;Blac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Blac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Blac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Blac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Blac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LogoRightColor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1;LogoRightColor;-1;Black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ection_Chapter_Page_Text">
  <a:themeElements>
    <a:clrScheme name="Custom 3">
      <a:dk1>
        <a:srgbClr val="444446"/>
      </a:dk1>
      <a:lt1>
        <a:srgbClr val="FFFFFF"/>
      </a:lt1>
      <a:dk2>
        <a:srgbClr val="5B5B5A"/>
      </a:dk2>
      <a:lt2>
        <a:srgbClr val="CFDC2B"/>
      </a:lt2>
      <a:accent1>
        <a:srgbClr val="149EAE"/>
      </a:accent1>
      <a:accent2>
        <a:srgbClr val="DE4C34"/>
      </a:accent2>
      <a:accent3>
        <a:srgbClr val="FFD931"/>
      </a:accent3>
      <a:accent4>
        <a:srgbClr val="5A9B8A"/>
      </a:accent4>
      <a:accent5>
        <a:srgbClr val="A5579C"/>
      </a:accent5>
      <a:accent6>
        <a:srgbClr val="375666"/>
      </a:accent6>
      <a:hlink>
        <a:srgbClr val="000000"/>
      </a:hlink>
      <a:folHlink>
        <a:srgbClr val="000000"/>
      </a:folHlink>
    </a:clrScheme>
    <a:fontScheme name="Office 2">
      <a:majorFont>
        <a:latin typeface="DinPro-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DinPro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table_template_Apr2016" id="{8A33486A-1F89-4D40-A118-BADA4979D64C}" vid="{F4BD1093-3057-1F4E-8B1B-2DC53BD1AE02}"/>
    </a:ext>
  </a:ext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lank">
  <a:themeElements>
    <a:clrScheme name="TRL COLORS">
      <a:dk1>
        <a:sysClr val="windowText" lastClr="000000"/>
      </a:dk1>
      <a:lt1>
        <a:sysClr val="window" lastClr="FFFFFF"/>
      </a:lt1>
      <a:dk2>
        <a:srgbClr val="515B5E"/>
      </a:dk2>
      <a:lt2>
        <a:srgbClr val="FF641E"/>
      </a:lt2>
      <a:accent1>
        <a:srgbClr val="000000"/>
      </a:accent1>
      <a:accent2>
        <a:srgbClr val="515B5E"/>
      </a:accent2>
      <a:accent3>
        <a:srgbClr val="FFFFFF"/>
      </a:accent3>
      <a:accent4>
        <a:srgbClr val="FF641E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_Blank">
  <a:themeElements>
    <a:clrScheme name="TRL COLORS">
      <a:dk1>
        <a:sysClr val="windowText" lastClr="000000"/>
      </a:dk1>
      <a:lt1>
        <a:sysClr val="window" lastClr="FFFFFF"/>
      </a:lt1>
      <a:dk2>
        <a:srgbClr val="515B5E"/>
      </a:dk2>
      <a:lt2>
        <a:srgbClr val="FF641E"/>
      </a:lt2>
      <a:accent1>
        <a:srgbClr val="000000"/>
      </a:accent1>
      <a:accent2>
        <a:srgbClr val="515B5E"/>
      </a:accent2>
      <a:accent3>
        <a:srgbClr val="FFFFFF"/>
      </a:accent3>
      <a:accent4>
        <a:srgbClr val="FF641E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>
          <a:noFill/>
          <a:round/>
          <a:headEnd/>
          <a:tailEnd/>
        </a:ln>
      </a:spPr>
      <a:bodyPr rot="0" vert="horz" wrap="square" lIns="91440" tIns="45720" rIns="91440" bIns="45720" anchor="t" anchorCtr="0" upright="1">
        <a:noAutofit/>
      </a:bodyPr>
      <a:lstStyle>
        <a:defPPr>
          <a:defRPr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3_blank">
  <a:themeElements>
    <a:clrScheme name="TRL COLORS">
      <a:dk1>
        <a:sysClr val="windowText" lastClr="000000"/>
      </a:dk1>
      <a:lt1>
        <a:sysClr val="window" lastClr="FFFFFF"/>
      </a:lt1>
      <a:dk2>
        <a:srgbClr val="515B5E"/>
      </a:dk2>
      <a:lt2>
        <a:srgbClr val="FF641E"/>
      </a:lt2>
      <a:accent1>
        <a:srgbClr val="000000"/>
      </a:accent1>
      <a:accent2>
        <a:srgbClr val="515B5E"/>
      </a:accent2>
      <a:accent3>
        <a:srgbClr val="FFFFFF"/>
      </a:accent3>
      <a:accent4>
        <a:srgbClr val="FF641E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Last Page">
  <a:themeElements>
    <a:clrScheme name="Custom 3">
      <a:dk1>
        <a:srgbClr val="444446"/>
      </a:dk1>
      <a:lt1>
        <a:srgbClr val="FFFFFF"/>
      </a:lt1>
      <a:dk2>
        <a:srgbClr val="5B5B5A"/>
      </a:dk2>
      <a:lt2>
        <a:srgbClr val="CFDC2B"/>
      </a:lt2>
      <a:accent1>
        <a:srgbClr val="149EAE"/>
      </a:accent1>
      <a:accent2>
        <a:srgbClr val="DE4C34"/>
      </a:accent2>
      <a:accent3>
        <a:srgbClr val="FFD931"/>
      </a:accent3>
      <a:accent4>
        <a:srgbClr val="5A9B8A"/>
      </a:accent4>
      <a:accent5>
        <a:srgbClr val="A5579C"/>
      </a:accent5>
      <a:accent6>
        <a:srgbClr val="375666"/>
      </a:accent6>
      <a:hlink>
        <a:srgbClr val="000000"/>
      </a:hlink>
      <a:folHlink>
        <a:srgbClr val="000000"/>
      </a:folHlink>
    </a:clrScheme>
    <a:fontScheme name="Office 2">
      <a:majorFont>
        <a:latin typeface="DinPro-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DinPro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table_template_Apr2016" id="{8A33486A-1F89-4D40-A118-BADA4979D64C}" vid="{DA318FDE-FE86-B94F-9713-87BD703E45DC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781</Words>
  <Application>Microsoft Office PowerPoint</Application>
  <PresentationFormat>Widescreen</PresentationFormat>
  <Paragraphs>147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26</vt:i4>
      </vt:variant>
      <vt:variant>
        <vt:lpstr>Slide Titles</vt:lpstr>
      </vt:variant>
      <vt:variant>
        <vt:i4>19</vt:i4>
      </vt:variant>
    </vt:vector>
  </HeadingPairs>
  <TitlesOfParts>
    <vt:vector size="57" baseType="lpstr">
      <vt:lpstr>MS PGothic</vt:lpstr>
      <vt:lpstr>Arial</vt:lpstr>
      <vt:lpstr>Calibri</vt:lpstr>
      <vt:lpstr>Calibri Light</vt:lpstr>
      <vt:lpstr>DINPro-Light</vt:lpstr>
      <vt:lpstr>DINPro-Medium</vt:lpstr>
      <vt:lpstr>Medium</vt:lpstr>
      <vt:lpstr>NJFont Book</vt:lpstr>
      <vt:lpstr>NJFont Light</vt:lpstr>
      <vt:lpstr>Times New Roman</vt:lpstr>
      <vt:lpstr>Verdana</vt:lpstr>
      <vt:lpstr>Wingdings</vt:lpstr>
      <vt:lpstr>Custom Design</vt:lpstr>
      <vt:lpstr>3_Section_Chapter_Page_Text</vt:lpstr>
      <vt:lpstr>6_Last Page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blank</vt:lpstr>
      <vt:lpstr>2_Blank</vt:lpstr>
      <vt:lpstr>13_blank</vt:lpstr>
      <vt:lpstr>Road Safety Behaviour Symposium: New technology, new connectivity</vt:lpstr>
      <vt:lpstr>PowerPoint Presentation</vt:lpstr>
      <vt:lpstr>PowerPoint Presentation</vt:lpstr>
      <vt:lpstr>PowerPoint Presentation</vt:lpstr>
      <vt:lpstr>PowerPoint Presentation</vt:lpstr>
      <vt:lpstr>New technology, new connectivity</vt:lpstr>
      <vt:lpstr>New technology, new connectivity</vt:lpstr>
      <vt:lpstr>New technology, new connectivity</vt:lpstr>
      <vt:lpstr>New technology, new connectivity</vt:lpstr>
      <vt:lpstr>New technology, new connectivity</vt:lpstr>
      <vt:lpstr>New technology, new connectivity</vt:lpstr>
      <vt:lpstr>New technology, new connectivity</vt:lpstr>
      <vt:lpstr>New technology, new connectivity</vt:lpstr>
      <vt:lpstr>SARTRE</vt:lpstr>
      <vt:lpstr>New technology, new connectivity</vt:lpstr>
      <vt:lpstr>PowerPoint Presentation</vt:lpstr>
      <vt:lpstr>New technology, new connectivity</vt:lpstr>
      <vt:lpstr>Thank you Any questions?</vt:lpstr>
      <vt:lpstr>Road Safety Behaviour Symposium: New technology, new connectivity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Campsall</dc:creator>
  <cp:lastModifiedBy>Dan Campsall</cp:lastModifiedBy>
  <cp:revision>26</cp:revision>
  <dcterms:created xsi:type="dcterms:W3CDTF">2017-03-07T17:47:48Z</dcterms:created>
  <dcterms:modified xsi:type="dcterms:W3CDTF">2017-03-23T20:36:28Z</dcterms:modified>
</cp:coreProperties>
</file>