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3" r:id="rId2"/>
    <p:sldMasterId id="2147483675" r:id="rId3"/>
    <p:sldMasterId id="2147483688" r:id="rId4"/>
    <p:sldMasterId id="2147483690" r:id="rId5"/>
    <p:sldMasterId id="2147483692" r:id="rId6"/>
    <p:sldMasterId id="2147483694" r:id="rId7"/>
    <p:sldMasterId id="2147483696" r:id="rId8"/>
    <p:sldMasterId id="2147483698" r:id="rId9"/>
    <p:sldMasterId id="2147483700" r:id="rId10"/>
    <p:sldMasterId id="2147483702" r:id="rId11"/>
    <p:sldMasterId id="2147483704" r:id="rId12"/>
    <p:sldMasterId id="2147483706" r:id="rId13"/>
    <p:sldMasterId id="2147483708" r:id="rId14"/>
    <p:sldMasterId id="2147483710" r:id="rId15"/>
    <p:sldMasterId id="2147483712" r:id="rId16"/>
    <p:sldMasterId id="2147483714" r:id="rId17"/>
    <p:sldMasterId id="2147483716" r:id="rId18"/>
    <p:sldMasterId id="2147483718" r:id="rId19"/>
    <p:sldMasterId id="2147483720" r:id="rId20"/>
    <p:sldMasterId id="2147483722" r:id="rId21"/>
    <p:sldMasterId id="2147483724" r:id="rId22"/>
    <p:sldMasterId id="2147483726" r:id="rId23"/>
    <p:sldMasterId id="2147483727" r:id="rId24"/>
  </p:sldMasterIdLst>
  <p:notesMasterIdLst>
    <p:notesMasterId r:id="rId39"/>
  </p:notesMasterIdLst>
  <p:sldIdLst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7F"/>
    <a:srgbClr val="1B8DCC"/>
    <a:srgbClr val="1A325E"/>
    <a:srgbClr val="034669"/>
    <a:srgbClr val="70AD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D49B-C115-46FC-B4D3-EDA39ED52A71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52FB-8573-4967-B455-B404A0554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http://davidewart.typepad.com/.a/6a00d8345310da69e201a510db9c50970c-800wi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2768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http://telematicsnews.info/2012/05/22/in-car-smartphone-usage-enhancement-box-developed-by-plds-funkwerk_my3221/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345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https://upload.wikimedia.org/wikipedia/commons/thumb/c/c0/Computer_Workstation_Variables_cleanup.png/240px-Computer_Workstation_Variables_cleanup.png</a:t>
            </a:r>
          </a:p>
          <a:p>
            <a:r>
              <a:rPr lang="en-GB" dirty="0"/>
              <a:t>http://www.mensxp.com/special-features/today/28549-20-honest-illustrations-of-modern-society-that-depict-the-irony-in-our-lives.html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711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http://i.dailymail.co.uk/i/pix/2015/01/06/video-undefined-24733BBA00000578-584_638x362.jpg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877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https://www.gov.uk/government/uploads/system/uploads/attachment_data/file/576113/tsgb-2016-print-ready-version.pdf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659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http://i.dailymail.co.uk/i/pix/2016/02/29/00/31A55EBD00000578-3467843-A_spokeswoman_for_Megabus_confirmed_that_it_had_assisted_police_-a-3_1456705119909.jpg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http://farm8.static.flickr.com/7513/15858103170_86a0b58ceb_m.jpg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http://www.lookers.co.uk/smart/new-offers/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6023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https://spencersfourcorners.files.wordpress.com/2016/01/evolution-of-the-car.png?w=676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532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gartner.com/</a:t>
            </a:r>
            <a:r>
              <a:rPr lang="en-GB" sz="1200" dirty="0" err="1"/>
              <a:t>SmarterWithGartner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020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https://i.ytimg.com/vi/I5etgklCrBc/hqdefault.jpg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Advertisement from 1957 for “America’s Independent Electric Light and Power Companies” </a:t>
            </a:r>
            <a:r>
              <a:rPr lang="en-NZ" sz="1200" dirty="0">
                <a:cs typeface="Arial" pitchFamily="34" charset="0"/>
              </a:rPr>
              <a:t>art by H. Miller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8463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https://media.licdn.com/mpr/mpr/AAEAAQAAAAAAAAKGAAAAJDYwOGNmYzRmLWI3MDUtNDRlZi1iMjBjLWE1MTAwY2Y4ZTJhZA.jpg</a:t>
            </a:r>
          </a:p>
          <a:p>
            <a:r>
              <a:rPr lang="en-GB" dirty="0"/>
              <a:t>https://www.carplus.org.uk/what-is-shared-mobility/car-sharing-clubs/</a:t>
            </a:r>
          </a:p>
          <a:p>
            <a:r>
              <a:rPr lang="en-GB" dirty="0"/>
              <a:t>http://www.blogwithmom.com/wp-content/uploads/2015/03/wash_1901265c.jpg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6410-B5BF-4320-9111-E639E8114693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642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08031E-9C0E-4625-B773-B7516E0AFA91}" type="datetimeFigureOut">
              <a:rPr lang="en-GB" sz="2400" kern="0" smtClean="0">
                <a:solidFill>
                  <a:sysClr val="windowText" lastClr="000000"/>
                </a:solidFill>
              </a:rPr>
              <a:pPr defTabSz="1219170"/>
              <a:t>23/03/2017</a:t>
            </a:fld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9389956-F5F0-4FFF-97FB-DA492D2A6A42}" type="slidenum">
              <a:rPr lang="en-GB" sz="2400" kern="0" smtClean="0">
                <a:solidFill>
                  <a:sysClr val="windowText" lastClr="000000"/>
                </a:solidFill>
              </a:rPr>
              <a:pPr defTabSz="1219170"/>
              <a:t>‹#›</a:t>
            </a:fld>
            <a:endParaRPr lang="en-GB" sz="24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1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08031E-9C0E-4625-B773-B7516E0AFA91}" type="datetimeFigureOut">
              <a:rPr lang="en-GB" sz="2400" kern="0" smtClean="0">
                <a:solidFill>
                  <a:sysClr val="windowText" lastClr="000000"/>
                </a:solidFill>
              </a:rPr>
              <a:pPr defTabSz="1219170"/>
              <a:t>23/03/2017</a:t>
            </a:fld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9389956-F5F0-4FFF-97FB-DA492D2A6A42}" type="slidenum">
              <a:rPr lang="en-GB" sz="2400" kern="0" smtClean="0">
                <a:solidFill>
                  <a:sysClr val="windowText" lastClr="000000"/>
                </a:solidFill>
              </a:rPr>
              <a:pPr defTabSz="1219170"/>
              <a:t>‹#›</a:t>
            </a:fld>
            <a:endParaRPr lang="en-GB" sz="24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8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833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12315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2308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76341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19681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1974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5224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29406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17100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3426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286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6691"/>
            <a:ext cx="12213339" cy="17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601" y="6324600"/>
            <a:ext cx="338667" cy="533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9027" y="6356351"/>
            <a:ext cx="493036" cy="329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>
                <a:solidFill>
                  <a:schemeClr val="bg1"/>
                </a:solidFill>
                <a:latin typeface="DINPro-Medium"/>
                <a:ea typeface="Medium"/>
                <a:cs typeface="DINPro-Medium"/>
              </a:defRPr>
            </a:lvl1pPr>
          </a:lstStyle>
          <a:p>
            <a:fld id="{D9009749-9E10-874B-B383-8C53AB8DD26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5667" y="374651"/>
            <a:ext cx="423333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62658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609585" rtl="0" eaLnBrk="1" latinLnBrk="0" hangingPunct="1">
        <a:spcBef>
          <a:spcPct val="0"/>
        </a:spcBef>
        <a:buNone/>
        <a:defRPr sz="3467" kern="1200" baseline="0">
          <a:solidFill>
            <a:schemeClr val="tx1"/>
          </a:solidFill>
          <a:latin typeface="DINPro-Medium"/>
          <a:ea typeface="+mj-ea"/>
          <a:cs typeface="DINPro-Medium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71758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558091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1690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5986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031E-9C0E-4625-B773-B7516E0AFA91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9956-F5F0-4FFF-97FB-DA492D2A6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6691"/>
            <a:ext cx="12213339" cy="177800"/>
          </a:xfrm>
          <a:prstGeom prst="rect">
            <a:avLst/>
          </a:prstGeom>
        </p:spPr>
      </p:pic>
      <p:pic>
        <p:nvPicPr>
          <p:cNvPr id="2" name="Picture 1" descr="sandtab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21" y="1614311"/>
            <a:ext cx="5994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9515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609585" rtl="0" eaLnBrk="1" latinLnBrk="0" hangingPunct="1">
        <a:spcBef>
          <a:spcPct val="0"/>
        </a:spcBef>
        <a:buNone/>
        <a:defRPr sz="1200" kern="1200">
          <a:solidFill>
            <a:schemeClr val="tx1"/>
          </a:solidFill>
          <a:latin typeface="DINPro-Light"/>
          <a:ea typeface="+mj-ea"/>
          <a:cs typeface="DINPro-Light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91368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64386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047374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54408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61321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04813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</a:t>
            </a:r>
            <a:br>
              <a:rPr lang="en-GB" altLang="en-US"/>
            </a:br>
            <a:r>
              <a:rPr lang="en-GB" altLang="en-US"/>
              <a:t>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81B894-5037-4F18-ADB3-F0A1897E4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617" y="6273800"/>
            <a:ext cx="15832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1" y="6273800"/>
            <a:ext cx="17356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67074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romanLcPeriod"/>
        <a:defRPr sz="2400">
          <a:solidFill>
            <a:schemeClr val="tx1"/>
          </a:solidFill>
          <a:latin typeface="+mn-lt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edicaldaily.com/sites/medicaldaily.com/files/styles/headline/public/2015/04/24/baby-ip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b="17512"/>
          <a:stretch/>
        </p:blipFill>
        <p:spPr bwMode="auto">
          <a:xfrm>
            <a:off x="-63500" y="1"/>
            <a:ext cx="12274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2171" y="1892830"/>
            <a:ext cx="4614080" cy="1470025"/>
          </a:xfrm>
        </p:spPr>
        <p:txBody>
          <a:bodyPr>
            <a:noAutofit/>
          </a:bodyPr>
          <a:lstStyle/>
          <a:p>
            <a:pPr algn="r"/>
            <a:r>
              <a:rPr lang="en-GB" sz="4267" dirty="0">
                <a:solidFill>
                  <a:schemeClr val="bg1"/>
                </a:solidFill>
              </a:rPr>
              <a:t>Trends in technology</a:t>
            </a:r>
            <a:br>
              <a:rPr lang="en-GB" sz="4267" dirty="0">
                <a:solidFill>
                  <a:schemeClr val="bg1"/>
                </a:solidFill>
              </a:rPr>
            </a:br>
            <a:r>
              <a:rPr lang="en-GB" sz="4267" dirty="0">
                <a:solidFill>
                  <a:schemeClr val="bg1"/>
                </a:solidFill>
              </a:rPr>
              <a:t>and society?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1197" y="3717032"/>
            <a:ext cx="1990803" cy="648072"/>
          </a:xfrm>
        </p:spPr>
        <p:txBody>
          <a:bodyPr>
            <a:no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</a:rPr>
              <a:t>Glenn Lyons,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UWE Bristol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7456" y="-1584"/>
            <a:ext cx="7944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/>
            <a:r>
              <a:rPr lang="en-GB" sz="2400" kern="0" dirty="0">
                <a:solidFill>
                  <a:schemeClr val="bg1"/>
                </a:solidFill>
              </a:rPr>
              <a:t>Highways England Road Safety Behaviour Symposium</a:t>
            </a:r>
          </a:p>
          <a:p>
            <a:pPr algn="r" defTabSz="1219170"/>
            <a:r>
              <a:rPr lang="en-GB" sz="2400" kern="0" dirty="0">
                <a:solidFill>
                  <a:schemeClr val="bg1"/>
                </a:solidFill>
              </a:rPr>
              <a:t>Coombe Abbey, Warwickshire, 14-15 March 2016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3" y="-2115"/>
            <a:ext cx="2889249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8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9"/>
          <a:stretch/>
        </p:blipFill>
        <p:spPr bwMode="auto">
          <a:xfrm>
            <a:off x="239349" y="1507232"/>
            <a:ext cx="8255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063552" y="2239549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605" y="215243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ysClr val="windowText" lastClr="000000"/>
                </a:solidFill>
              </a:rPr>
              <a:t>2016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Autonomous vehicles</a:t>
            </a:r>
          </a:p>
        </p:txBody>
      </p:sp>
      <p:pic>
        <p:nvPicPr>
          <p:cNvPr id="24" name="Picture 2" descr="self-driving ca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25" b="3829"/>
          <a:stretch/>
        </p:blipFill>
        <p:spPr bwMode="auto">
          <a:xfrm>
            <a:off x="8674149" y="4225963"/>
            <a:ext cx="3517851" cy="26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1166945" y="3759200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0881" y="370062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ysClr val="windowText" lastClr="000000"/>
                </a:solidFill>
              </a:rPr>
              <a:t>2010</a:t>
            </a:r>
          </a:p>
        </p:txBody>
      </p:sp>
      <p:sp>
        <p:nvSpPr>
          <p:cNvPr id="27" name="Oval 26"/>
          <p:cNvSpPr/>
          <p:nvPr/>
        </p:nvSpPr>
        <p:spPr>
          <a:xfrm>
            <a:off x="1230397" y="34544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9282" y="330857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ysClr val="windowText" lastClr="000000"/>
                </a:solidFill>
              </a:rPr>
              <a:t>2012</a:t>
            </a:r>
          </a:p>
        </p:txBody>
      </p:sp>
      <p:sp>
        <p:nvSpPr>
          <p:cNvPr id="29" name="Oval 28"/>
          <p:cNvSpPr/>
          <p:nvPr/>
        </p:nvSpPr>
        <p:spPr>
          <a:xfrm>
            <a:off x="1546643" y="234349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6643" y="252758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ysClr val="windowText" lastClr="000000"/>
                </a:solidFill>
              </a:rPr>
              <a:t>2014</a:t>
            </a:r>
          </a:p>
        </p:txBody>
      </p:sp>
      <p:sp>
        <p:nvSpPr>
          <p:cNvPr id="31" name="Oval 30"/>
          <p:cNvSpPr/>
          <p:nvPr/>
        </p:nvSpPr>
        <p:spPr>
          <a:xfrm>
            <a:off x="1834675" y="195353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3553" y="178068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ysClr val="windowText" lastClr="000000"/>
                </a:solidFill>
              </a:rPr>
              <a:t>2015</a:t>
            </a:r>
          </a:p>
        </p:txBody>
      </p:sp>
      <p:sp>
        <p:nvSpPr>
          <p:cNvPr id="22" name="Isosceles Triangle 21"/>
          <p:cNvSpPr/>
          <p:nvPr/>
        </p:nvSpPr>
        <p:spPr>
          <a:xfrm>
            <a:off x="1546643" y="2373492"/>
            <a:ext cx="279400" cy="2433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3072" name="TextBox 3071"/>
          <p:cNvSpPr txBox="1"/>
          <p:nvPr/>
        </p:nvSpPr>
        <p:spPr>
          <a:xfrm>
            <a:off x="827217" y="209755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35" name="Isosceles Triangle 34"/>
          <p:cNvSpPr/>
          <p:nvPr/>
        </p:nvSpPr>
        <p:spPr>
          <a:xfrm>
            <a:off x="2849015" y="4637605"/>
            <a:ext cx="279400" cy="2433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553" y="451476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37" name="Isosceles Triangle 36"/>
          <p:cNvSpPr/>
          <p:nvPr/>
        </p:nvSpPr>
        <p:spPr>
          <a:xfrm>
            <a:off x="8691176" y="3554796"/>
            <a:ext cx="279400" cy="24335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3073" name="TextBox 3072"/>
          <p:cNvSpPr txBox="1"/>
          <p:nvPr/>
        </p:nvSpPr>
        <p:spPr>
          <a:xfrm>
            <a:off x="9124975" y="3454401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kern="0" dirty="0">
                <a:solidFill>
                  <a:srgbClr val="FF0000"/>
                </a:solidFill>
              </a:rPr>
              <a:t>Augmented reality</a:t>
            </a:r>
          </a:p>
        </p:txBody>
      </p:sp>
      <p:sp>
        <p:nvSpPr>
          <p:cNvPr id="3076" name="TextBox 3075"/>
          <p:cNvSpPr txBox="1"/>
          <p:nvPr/>
        </p:nvSpPr>
        <p:spPr>
          <a:xfrm>
            <a:off x="3530029" y="4762525"/>
            <a:ext cx="425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kern="0" dirty="0">
                <a:solidFill>
                  <a:schemeClr val="accent5"/>
                </a:solidFill>
              </a:rPr>
              <a:t>“</a:t>
            </a:r>
            <a:r>
              <a:rPr lang="en-GB" sz="2400" i="1" kern="0" dirty="0">
                <a:solidFill>
                  <a:schemeClr val="accent5"/>
                </a:solidFill>
              </a:rPr>
              <a:t>some things fall out of the trough and never make it</a:t>
            </a:r>
            <a:r>
              <a:rPr lang="en-GB" sz="2400" kern="0" dirty="0">
                <a:solidFill>
                  <a:schemeClr val="accent5"/>
                </a:solidFill>
              </a:rPr>
              <a:t>”</a:t>
            </a:r>
          </a:p>
          <a:p>
            <a:pPr defTabSz="1219170"/>
            <a:r>
              <a:rPr lang="en-GB" sz="2400" kern="0" dirty="0">
                <a:solidFill>
                  <a:schemeClr val="accent5"/>
                </a:solidFill>
              </a:rPr>
              <a:t>Betsy Burton, Gartner, 2016</a:t>
            </a:r>
          </a:p>
        </p:txBody>
      </p:sp>
      <p:sp>
        <p:nvSpPr>
          <p:cNvPr id="40" name="Oval 39"/>
          <p:cNvSpPr/>
          <p:nvPr/>
        </p:nvSpPr>
        <p:spPr>
          <a:xfrm>
            <a:off x="8691176" y="2486343"/>
            <a:ext cx="288032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24975" y="2373492"/>
            <a:ext cx="3124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kern="0" dirty="0">
                <a:solidFill>
                  <a:srgbClr val="336699"/>
                </a:solidFill>
              </a:rPr>
              <a:t>Autonomous vehicles</a:t>
            </a:r>
            <a:br>
              <a:rPr lang="en-GB" sz="2400" kern="0" dirty="0">
                <a:solidFill>
                  <a:srgbClr val="336699"/>
                </a:solidFill>
              </a:rPr>
            </a:br>
            <a:r>
              <a:rPr lang="en-GB" sz="2400" kern="0" dirty="0">
                <a:solidFill>
                  <a:srgbClr val="336699"/>
                </a:solidFill>
              </a:rPr>
              <a:t>(&gt;10 years to plateau)</a:t>
            </a:r>
          </a:p>
        </p:txBody>
      </p:sp>
      <p:sp>
        <p:nvSpPr>
          <p:cNvPr id="42" name="Oval 41"/>
          <p:cNvSpPr/>
          <p:nvPr/>
        </p:nvSpPr>
        <p:spPr>
          <a:xfrm>
            <a:off x="8705875" y="14926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39674" y="1379796"/>
            <a:ext cx="3124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kern="0" dirty="0">
                <a:solidFill>
                  <a:srgbClr val="336699"/>
                </a:solidFill>
              </a:rPr>
              <a:t>Autonomous vehicles</a:t>
            </a:r>
            <a:br>
              <a:rPr lang="en-GB" sz="2400" kern="0" dirty="0">
                <a:solidFill>
                  <a:srgbClr val="336699"/>
                </a:solidFill>
              </a:rPr>
            </a:br>
            <a:r>
              <a:rPr lang="en-GB" sz="2400" kern="0" dirty="0">
                <a:solidFill>
                  <a:srgbClr val="336699"/>
                </a:solidFill>
              </a:rPr>
              <a:t>(5-10 years to plateau)</a:t>
            </a:r>
          </a:p>
        </p:txBody>
      </p:sp>
      <p:sp>
        <p:nvSpPr>
          <p:cNvPr id="3077" name="TextBox 3076"/>
          <p:cNvSpPr txBox="1"/>
          <p:nvPr/>
        </p:nvSpPr>
        <p:spPr>
          <a:xfrm>
            <a:off x="895508" y="1461097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2400" kern="0" dirty="0">
                <a:solidFill>
                  <a:schemeClr val="accent5"/>
                </a:solidFill>
              </a:rPr>
              <a:t>Peak of market noise</a:t>
            </a:r>
          </a:p>
        </p:txBody>
      </p:sp>
      <p:pic>
        <p:nvPicPr>
          <p:cNvPr id="3078" name="Picture 5" descr="https://i.ytimg.com/vi/I5etgklCrBc/hq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09" y="4845713"/>
            <a:ext cx="1419641" cy="10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6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Mix of familiarity with the vehicle</a:t>
            </a:r>
          </a:p>
        </p:txBody>
      </p:sp>
      <p:pic>
        <p:nvPicPr>
          <p:cNvPr id="9218" name="Picture 2" descr="https://media.licdn.com/mpr/mpr/AAEAAQAAAAAAAAKGAAAAJDYwOGNmYzRmLWI3MDUtNDRlZi1iMjBjLWE1MTAwY2Y4ZTJh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37" y="1236501"/>
            <a:ext cx="4242960" cy="24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ar Club 171 - chris ba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39" y="3667997"/>
            <a:ext cx="4242960" cy="28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logwithmom.com/wp-content/uploads/2015/03/wash_1901265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2772"/>
            <a:ext cx="3735216" cy="233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5217" y="2375337"/>
            <a:ext cx="4213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Transitioning from traditional models of vehicle ownership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How does this affect driver behaviour?</a:t>
            </a:r>
          </a:p>
        </p:txBody>
      </p:sp>
    </p:spTree>
    <p:extLst>
      <p:ext uri="{BB962C8B-B14F-4D97-AF65-F5344CB8AC3E}">
        <p14:creationId xmlns:p14="http://schemas.microsoft.com/office/powerpoint/2010/main" val="374701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699" y="3780236"/>
            <a:ext cx="2501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4800" kern="0" dirty="0">
                <a:solidFill>
                  <a:schemeClr val="bg1"/>
                </a:solidFill>
              </a:rPr>
              <a:t>Mobility as an Activity (</a:t>
            </a:r>
            <a:r>
              <a:rPr lang="en-GB" sz="4800" kern="0" dirty="0" err="1">
                <a:solidFill>
                  <a:schemeClr val="bg1"/>
                </a:solidFill>
              </a:rPr>
              <a:t>MaaA</a:t>
            </a:r>
            <a:r>
              <a:rPr lang="en-GB" sz="4800" kern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5461675"/>
            <a:ext cx="5767926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3733" kern="0" dirty="0">
                <a:solidFill>
                  <a:schemeClr val="bg1"/>
                </a:solidFill>
              </a:rPr>
              <a:t>Travel efforts:</a:t>
            </a:r>
            <a:br>
              <a:rPr lang="en-GB" sz="3733" kern="0" dirty="0">
                <a:solidFill>
                  <a:schemeClr val="bg1"/>
                </a:solidFill>
              </a:rPr>
            </a:br>
            <a:r>
              <a:rPr lang="en-GB" sz="3733" kern="0" dirty="0">
                <a:solidFill>
                  <a:schemeClr val="bg1"/>
                </a:solidFill>
              </a:rPr>
              <a:t>physical, cognitive, affective </a:t>
            </a:r>
          </a:p>
        </p:txBody>
      </p:sp>
    </p:spTree>
    <p:extLst>
      <p:ext uri="{BB962C8B-B14F-4D97-AF65-F5344CB8AC3E}">
        <p14:creationId xmlns:p14="http://schemas.microsoft.com/office/powerpoint/2010/main" val="191167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GB" sz="5867" dirty="0">
                <a:solidFill>
                  <a:srgbClr val="336699"/>
                </a:solidFill>
              </a:rPr>
              <a:t>Mix of assistance and distraction</a:t>
            </a:r>
          </a:p>
        </p:txBody>
      </p:sp>
      <p:pic>
        <p:nvPicPr>
          <p:cNvPr id="5" name="Picture 2" descr="Image result for smartphone in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3094"/>
            <a:ext cx="4933675" cy="31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8100" y="2163094"/>
            <a:ext cx="474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Travel time versus activity time support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Technologies competing for attention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Autopilot versus anti-activity</a:t>
            </a:r>
          </a:p>
        </p:txBody>
      </p:sp>
    </p:spTree>
    <p:extLst>
      <p:ext uri="{BB962C8B-B14F-4D97-AF65-F5344CB8AC3E}">
        <p14:creationId xmlns:p14="http://schemas.microsoft.com/office/powerpoint/2010/main" val="18422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004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3200" kern="0" dirty="0">
                <a:solidFill>
                  <a:srgbClr val="336699"/>
                </a:solidFill>
              </a:rPr>
              <a:t>Glenn.Lyons@uwe.ac.uk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3" y="5461001"/>
            <a:ext cx="2889249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15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c/c0/Computer_Workstation_Variables_cleanup.png/240px-Computer_Workstation_Variables_clean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85475"/>
            <a:ext cx="3149600" cy="473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onest Illustrations Of Modern Society That Depict The Irony In Our Li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1" y="2037171"/>
            <a:ext cx="5168900" cy="36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5867" kern="0" dirty="0">
                <a:solidFill>
                  <a:srgbClr val="336699"/>
                </a:solidFill>
              </a:rPr>
              <a:t>Human Factors and </a:t>
            </a:r>
            <a:r>
              <a:rPr lang="en-GB" sz="5867" b="1" kern="0" dirty="0">
                <a:solidFill>
                  <a:srgbClr val="336699"/>
                </a:solidFill>
              </a:rPr>
              <a:t>Societal Context</a:t>
            </a:r>
          </a:p>
        </p:txBody>
      </p:sp>
    </p:spTree>
    <p:extLst>
      <p:ext uri="{BB962C8B-B14F-4D97-AF65-F5344CB8AC3E}">
        <p14:creationId xmlns:p14="http://schemas.microsoft.com/office/powerpoint/2010/main" val="171755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57389"/>
            <a:ext cx="7499020" cy="528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2800" y="-311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GB" sz="5867" dirty="0">
                <a:solidFill>
                  <a:srgbClr val="336699"/>
                </a:solidFill>
              </a:rPr>
              <a:t>Scenario Planning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9300" y="1457389"/>
            <a:ext cx="363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3200" kern="0" dirty="0">
                <a:solidFill>
                  <a:srgbClr val="336699"/>
                </a:solidFill>
              </a:rPr>
              <a:t>How far out is far enough for safety and behavioural research purposes?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9301" y="4097499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3200" kern="0" dirty="0">
                <a:solidFill>
                  <a:srgbClr val="336699"/>
                </a:solidFill>
              </a:rPr>
              <a:t>Homing in on uncertainties that matter</a:t>
            </a:r>
          </a:p>
        </p:txBody>
      </p:sp>
    </p:spTree>
    <p:extLst>
      <p:ext uri="{BB962C8B-B14F-4D97-AF65-F5344CB8AC3E}">
        <p14:creationId xmlns:p14="http://schemas.microsoft.com/office/powerpoint/2010/main" val="4816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041" y="445735"/>
            <a:ext cx="5280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8000" kern="0" dirty="0">
                <a:solidFill>
                  <a:sysClr val="windowText" lastClr="000000"/>
                </a:solidFill>
              </a:rPr>
              <a:t>Driver-less</a:t>
            </a:r>
          </a:p>
        </p:txBody>
      </p:sp>
      <p:pic>
        <p:nvPicPr>
          <p:cNvPr id="5" name="Picture 2" descr="http://i.dailymail.co.uk/i/pix/2015/01/06/video-undefined-24733BBA00000578-584_638x3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6" r="-9"/>
          <a:stretch/>
        </p:blipFill>
        <p:spPr bwMode="auto">
          <a:xfrm>
            <a:off x="-14031" y="-6876"/>
            <a:ext cx="4431643" cy="35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i.huffpost.com/gen/2075086/images/o-MILLENNIALS-JOBS-faceboo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-102" r="15878" b="3452"/>
          <a:stretch/>
        </p:blipFill>
        <p:spPr bwMode="auto">
          <a:xfrm>
            <a:off x="-14031" y="3534268"/>
            <a:ext cx="4431644" cy="33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2041" y="5196135"/>
            <a:ext cx="5280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8000" kern="0" dirty="0">
                <a:solidFill>
                  <a:sysClr val="windowText" lastClr="000000"/>
                </a:solidFill>
              </a:rPr>
              <a:t>Drive-less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4521" y="2651975"/>
            <a:ext cx="441018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10666" kern="0" dirty="0">
                <a:solidFill>
                  <a:sysClr val="windowText" lastClr="000000"/>
                </a:solidFill>
              </a:rPr>
              <a:t>Future</a:t>
            </a:r>
            <a:r>
              <a:rPr lang="en-GB" sz="10666" b="1" kern="0" dirty="0">
                <a:solidFill>
                  <a:srgbClr val="336699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8373146" y="3054507"/>
            <a:ext cx="6858004" cy="748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4267" kern="0" dirty="0">
                <a:solidFill>
                  <a:schemeClr val="bg1"/>
                </a:solidFill>
              </a:rPr>
              <a:t>Vehicle occupancy levels?</a:t>
            </a:r>
          </a:p>
        </p:txBody>
      </p:sp>
    </p:spTree>
    <p:extLst>
      <p:ext uri="{BB962C8B-B14F-4D97-AF65-F5344CB8AC3E}">
        <p14:creationId xmlns:p14="http://schemas.microsoft.com/office/powerpoint/2010/main" val="147262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Future uncertainties in the </a:t>
            </a:r>
            <a:r>
              <a:rPr lang="en-GB" b="1" i="1" dirty="0">
                <a:solidFill>
                  <a:srgbClr val="336699"/>
                </a:solidFill>
              </a:rPr>
              <a:t>mix</a:t>
            </a:r>
            <a:r>
              <a:rPr lang="en-GB" dirty="0">
                <a:solidFill>
                  <a:srgbClr val="336699"/>
                </a:solidFill>
              </a:rPr>
              <a:t> of…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7401"/>
            <a:ext cx="11391900" cy="4525963"/>
          </a:xfrm>
        </p:spPr>
        <p:txBody>
          <a:bodyPr>
            <a:normAutofit/>
          </a:bodyPr>
          <a:lstStyle/>
          <a:p>
            <a:r>
              <a:rPr lang="en-GB" dirty="0"/>
              <a:t>drivers (age, experience, temperament)</a:t>
            </a:r>
          </a:p>
          <a:p>
            <a:r>
              <a:rPr lang="en-GB" dirty="0"/>
              <a:t>vehicles (cars, vans, lorries, coaches)</a:t>
            </a:r>
          </a:p>
          <a:p>
            <a:r>
              <a:rPr lang="en-GB" dirty="0"/>
              <a:t>vehicle control (manual, semi/fully autonomous)</a:t>
            </a:r>
          </a:p>
          <a:p>
            <a:r>
              <a:rPr lang="en-GB" dirty="0"/>
              <a:t>familiarity with the vehicle (owned, shared, leased)</a:t>
            </a:r>
          </a:p>
          <a:p>
            <a:r>
              <a:rPr lang="en-GB" dirty="0"/>
              <a:t>assistance and distraction</a:t>
            </a:r>
          </a:p>
        </p:txBody>
      </p:sp>
    </p:spTree>
    <p:extLst>
      <p:ext uri="{BB962C8B-B14F-4D97-AF65-F5344CB8AC3E}">
        <p14:creationId xmlns:p14="http://schemas.microsoft.com/office/powerpoint/2010/main" val="160233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3833" y="-1"/>
            <a:ext cx="10972800" cy="1143000"/>
          </a:xfrm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Mix of drivers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22921"/>
            <a:ext cx="5130800" cy="364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0301" y="2107815"/>
            <a:ext cx="5537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Postponed driving leading to safer driving?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Gender balancing?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Temperaments - </a:t>
            </a:r>
            <a:r>
              <a:rPr lang="en-GB" sz="3200" kern="0" dirty="0" err="1">
                <a:solidFill>
                  <a:srgbClr val="336699"/>
                </a:solidFill>
              </a:rPr>
              <a:t>carcooning</a:t>
            </a:r>
            <a:r>
              <a:rPr lang="en-GB" sz="3200" kern="0" dirty="0">
                <a:solidFill>
                  <a:srgbClr val="336699"/>
                </a:solidFill>
              </a:rPr>
              <a:t> as a blessing or curse in an always on society?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01" y="5586256"/>
            <a:ext cx="395172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1867" kern="0" dirty="0">
                <a:solidFill>
                  <a:sysClr val="windowText" lastClr="000000"/>
                </a:solidFill>
              </a:rPr>
              <a:t>Transport Statistics Great Britain, 2016</a:t>
            </a:r>
          </a:p>
        </p:txBody>
      </p:sp>
    </p:spTree>
    <p:extLst>
      <p:ext uri="{BB962C8B-B14F-4D97-AF65-F5344CB8AC3E}">
        <p14:creationId xmlns:p14="http://schemas.microsoft.com/office/powerpoint/2010/main" val="164009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-1"/>
            <a:ext cx="12192001" cy="1143000"/>
          </a:xfrm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Mix of vehicles</a:t>
            </a:r>
          </a:p>
        </p:txBody>
      </p:sp>
      <p:pic>
        <p:nvPicPr>
          <p:cNvPr id="5122" name="Picture 2" descr="http://i.dailymail.co.uk/i/pix/2016/02/29/00/31A55EBD00000578-3467843-A_spokeswoman_for_Megabus_confirmed_that_it_had_assisted_police_-a-3_1456705119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76905"/>
            <a:ext cx="4235444" cy="28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arm8.static.flickr.com/7513/15858103170_86a0b58ceb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08" y="4089402"/>
            <a:ext cx="1946035" cy="13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smart fortwo 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92401"/>
            <a:ext cx="2353183" cy="13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54498" y="1287222"/>
            <a:ext cx="793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kern="0" dirty="0">
                <a:solidFill>
                  <a:sysClr val="windowText" lastClr="000000"/>
                </a:solidFill>
              </a:rPr>
              <a:t>"We have changed the cultural view of what bus travel used to be and we are tapping into a huge demand for budget inter-city travel.”</a:t>
            </a:r>
            <a:endParaRPr lang="en-GB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1498" y="2370216"/>
            <a:ext cx="6282269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/>
            <a:r>
              <a:rPr lang="en-GB" sz="1333" kern="0" dirty="0">
                <a:solidFill>
                  <a:sysClr val="windowText" lastClr="000000"/>
                </a:solidFill>
              </a:rPr>
              <a:t>http://www.stagecoach.com/media/insight-features/the-growth-of-budget-travel.aspx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9418" y="2874909"/>
            <a:ext cx="530626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sz="5333" kern="0" dirty="0">
                <a:solidFill>
                  <a:srgbClr val="336699"/>
                </a:solidFill>
              </a:rPr>
              <a:t>Peak ‘car culture’?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6416" y="3818755"/>
            <a:ext cx="6849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From driver to passenger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From status to efficiency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From go and buy to next day delivery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923" y="5716215"/>
            <a:ext cx="9258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kern="0" dirty="0">
                <a:solidFill>
                  <a:sysClr val="windowText" lastClr="000000"/>
                </a:solidFill>
              </a:rPr>
              <a:t>“the number of light commercial vehicles – LCVs or vans – has risen dramatically: up from 2.5 million in 2002 to 3.3 million in 2012”</a:t>
            </a:r>
            <a:endParaRPr lang="en-GB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6460141"/>
            <a:ext cx="815339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1333" kern="0" dirty="0">
                <a:solidFill>
                  <a:sysClr val="windowText" lastClr="000000"/>
                </a:solidFill>
              </a:rPr>
              <a:t>http://www.racfoundation.org/assets/rac_foundation/content/downloadables/van_report_aecom_100414.pdf</a:t>
            </a:r>
          </a:p>
        </p:txBody>
      </p:sp>
    </p:spTree>
    <p:extLst>
      <p:ext uri="{BB962C8B-B14F-4D97-AF65-F5344CB8AC3E}">
        <p14:creationId xmlns:p14="http://schemas.microsoft.com/office/powerpoint/2010/main" val="329128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Mix of vehicle control</a:t>
            </a:r>
          </a:p>
        </p:txBody>
      </p:sp>
      <p:pic>
        <p:nvPicPr>
          <p:cNvPr id="7170" name="Picture 2" descr="https://spencersfourcorners.files.wordpress.com/2016/01/evolution-of-the-car.png?w=6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4" y="1394607"/>
            <a:ext cx="5329767" cy="28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633" y="4362407"/>
            <a:ext cx="46009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Technology readiness?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Technology adoption?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Technology use?</a:t>
            </a:r>
          </a:p>
          <a:p>
            <a:pPr marL="457189" indent="-457189" defTabSz="1219170">
              <a:buFont typeface="Arial" panose="020B0604020202020204" pitchFamily="34" charset="0"/>
              <a:buChar char="•"/>
            </a:pPr>
            <a:r>
              <a:rPr lang="en-GB" sz="3200" kern="0" dirty="0">
                <a:solidFill>
                  <a:srgbClr val="336699"/>
                </a:solidFill>
              </a:rPr>
              <a:t>Technology timescales?</a:t>
            </a:r>
          </a:p>
        </p:txBody>
      </p:sp>
      <p:pic>
        <p:nvPicPr>
          <p:cNvPr id="7172" name="Picture 4" descr="http://ars.els-cdn.com/content/image/1-s2.0-S2046043016300648-g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69" y="2205207"/>
            <a:ext cx="24511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77984" y="4690118"/>
            <a:ext cx="6096000" cy="379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19170" fontAlgn="base"/>
            <a:r>
              <a:rPr lang="en-US" sz="1867" kern="0" dirty="0">
                <a:solidFill>
                  <a:sysClr val="windowText" lastClr="000000"/>
                </a:solidFill>
              </a:rPr>
              <a:t>“Survey on In-vehicle Technology Use: Results and Findings”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077984" y="5100488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19170"/>
            <a:r>
              <a:rPr lang="en-GB" sz="1333" kern="0" dirty="0">
                <a:solidFill>
                  <a:sysClr val="windowText" lastClr="000000"/>
                </a:solidFill>
              </a:rPr>
              <a:t>http://www.sciencedirect.com/science/article/pii/S2046043016300648</a:t>
            </a:r>
          </a:p>
        </p:txBody>
      </p:sp>
    </p:spTree>
    <p:extLst>
      <p:ext uri="{BB962C8B-B14F-4D97-AF65-F5344CB8AC3E}">
        <p14:creationId xmlns:p14="http://schemas.microsoft.com/office/powerpoint/2010/main" val="263779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logs-images.forbes.com/gartnergroup/files/2016/08/Emerging-Technology-Hype-Cycle-for-2016_Infographic_no-url-01-Forbes-1200x950.jpg?width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741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5101" y="2336800"/>
            <a:ext cx="2841455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GB" sz="5333" kern="0" dirty="0">
                <a:solidFill>
                  <a:srgbClr val="336699"/>
                </a:solidFill>
              </a:rPr>
              <a:t>Beware the hype</a:t>
            </a:r>
          </a:p>
        </p:txBody>
      </p:sp>
    </p:spTree>
    <p:extLst>
      <p:ext uri="{BB962C8B-B14F-4D97-AF65-F5344CB8AC3E}">
        <p14:creationId xmlns:p14="http://schemas.microsoft.com/office/powerpoint/2010/main" val="667594736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ection_Chapter_Page_Text">
  <a:themeElements>
    <a:clrScheme name="Custom 3">
      <a:dk1>
        <a:srgbClr val="444446"/>
      </a:dk1>
      <a:lt1>
        <a:srgbClr val="FFFFFF"/>
      </a:lt1>
      <a:dk2>
        <a:srgbClr val="5B5B5A"/>
      </a:dk2>
      <a:lt2>
        <a:srgbClr val="CFDC2B"/>
      </a:lt2>
      <a:accent1>
        <a:srgbClr val="149EAE"/>
      </a:accent1>
      <a:accent2>
        <a:srgbClr val="DE4C34"/>
      </a:accent2>
      <a:accent3>
        <a:srgbClr val="FFD931"/>
      </a:accent3>
      <a:accent4>
        <a:srgbClr val="5A9B8A"/>
      </a:accent4>
      <a:accent5>
        <a:srgbClr val="A5579C"/>
      </a:accent5>
      <a:accent6>
        <a:srgbClr val="375666"/>
      </a:accent6>
      <a:hlink>
        <a:srgbClr val="000000"/>
      </a:hlink>
      <a:folHlink>
        <a:srgbClr val="000000"/>
      </a:folHlink>
    </a:clrScheme>
    <a:fontScheme name="Office 2">
      <a:majorFont>
        <a:latin typeface="DinPro-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DinPro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table_template_Apr2016" id="{8A33486A-1F89-4D40-A118-BADA4979D64C}" vid="{F4BD1093-3057-1F4E-8B1B-2DC53BD1AE02}"/>
    </a:ext>
  </a:ext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Last Page">
  <a:themeElements>
    <a:clrScheme name="Custom 3">
      <a:dk1>
        <a:srgbClr val="444446"/>
      </a:dk1>
      <a:lt1>
        <a:srgbClr val="FFFFFF"/>
      </a:lt1>
      <a:dk2>
        <a:srgbClr val="5B5B5A"/>
      </a:dk2>
      <a:lt2>
        <a:srgbClr val="CFDC2B"/>
      </a:lt2>
      <a:accent1>
        <a:srgbClr val="149EAE"/>
      </a:accent1>
      <a:accent2>
        <a:srgbClr val="DE4C34"/>
      </a:accent2>
      <a:accent3>
        <a:srgbClr val="FFD931"/>
      </a:accent3>
      <a:accent4>
        <a:srgbClr val="5A9B8A"/>
      </a:accent4>
      <a:accent5>
        <a:srgbClr val="A5579C"/>
      </a:accent5>
      <a:accent6>
        <a:srgbClr val="375666"/>
      </a:accent6>
      <a:hlink>
        <a:srgbClr val="000000"/>
      </a:hlink>
      <a:folHlink>
        <a:srgbClr val="000000"/>
      </a:folHlink>
    </a:clrScheme>
    <a:fontScheme name="Office 2">
      <a:majorFont>
        <a:latin typeface="DinPro-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DinPro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table_template_Apr2016" id="{8A33486A-1F89-4D40-A118-BADA4979D64C}" vid="{DA318FDE-FE86-B94F-9713-87BD703E45DC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698</Words>
  <Application>Microsoft Office PowerPoint</Application>
  <PresentationFormat>Widescreen</PresentationFormat>
  <Paragraphs>90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14</vt:i4>
      </vt:variant>
    </vt:vector>
  </HeadingPairs>
  <TitlesOfParts>
    <vt:vector size="44" baseType="lpstr">
      <vt:lpstr>Arial</vt:lpstr>
      <vt:lpstr>Calibri</vt:lpstr>
      <vt:lpstr>DINPro-Light</vt:lpstr>
      <vt:lpstr>DINPro-Medium</vt:lpstr>
      <vt:lpstr>Medium</vt:lpstr>
      <vt:lpstr>Verdana</vt:lpstr>
      <vt:lpstr>Custom Design</vt:lpstr>
      <vt:lpstr>3_Section_Chapter_Page_Text</vt:lpstr>
      <vt:lpstr>6_Last Page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1_Office Theme</vt:lpstr>
      <vt:lpstr>Trends in technology and society?</vt:lpstr>
      <vt:lpstr>PowerPoint Presentation</vt:lpstr>
      <vt:lpstr>PowerPoint Presentation</vt:lpstr>
      <vt:lpstr>PowerPoint Presentation</vt:lpstr>
      <vt:lpstr>Future uncertainties in the mix of…</vt:lpstr>
      <vt:lpstr>Mix of drivers</vt:lpstr>
      <vt:lpstr>Mix of vehicles</vt:lpstr>
      <vt:lpstr>Mix of vehicle control</vt:lpstr>
      <vt:lpstr>PowerPoint Presentation</vt:lpstr>
      <vt:lpstr>Autonomous vehicles</vt:lpstr>
      <vt:lpstr>Mix of familiarity with the vehicle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Campsall</dc:creator>
  <cp:lastModifiedBy>Dan Campsall</cp:lastModifiedBy>
  <cp:revision>25</cp:revision>
  <dcterms:created xsi:type="dcterms:W3CDTF">2017-03-07T17:47:48Z</dcterms:created>
  <dcterms:modified xsi:type="dcterms:W3CDTF">2017-03-23T07:05:54Z</dcterms:modified>
</cp:coreProperties>
</file>