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73" r:id="rId2"/>
    <p:sldMasterId id="2147483675" r:id="rId3"/>
    <p:sldMasterId id="2147483688" r:id="rId4"/>
    <p:sldMasterId id="2147483690" r:id="rId5"/>
    <p:sldMasterId id="2147483692" r:id="rId6"/>
    <p:sldMasterId id="2147483694" r:id="rId7"/>
    <p:sldMasterId id="2147483696" r:id="rId8"/>
    <p:sldMasterId id="2147483698" r:id="rId9"/>
    <p:sldMasterId id="2147483700" r:id="rId10"/>
    <p:sldMasterId id="2147483702" r:id="rId11"/>
    <p:sldMasterId id="2147483704" r:id="rId12"/>
    <p:sldMasterId id="2147483706" r:id="rId13"/>
    <p:sldMasterId id="2147483708" r:id="rId14"/>
    <p:sldMasterId id="2147483710" r:id="rId15"/>
    <p:sldMasterId id="2147483712" r:id="rId16"/>
    <p:sldMasterId id="2147483714" r:id="rId17"/>
    <p:sldMasterId id="2147483716" r:id="rId18"/>
    <p:sldMasterId id="2147483718" r:id="rId19"/>
    <p:sldMasterId id="2147483720" r:id="rId20"/>
    <p:sldMasterId id="2147483722" r:id="rId21"/>
    <p:sldMasterId id="2147483724" r:id="rId22"/>
    <p:sldMasterId id="2147483726" r:id="rId23"/>
    <p:sldMasterId id="2147483745" r:id="rId24"/>
  </p:sldMasterIdLst>
  <p:notesMasterIdLst>
    <p:notesMasterId r:id="rId54"/>
  </p:notesMasterIdLst>
  <p:sldIdLst>
    <p:sldId id="325" r:id="rId25"/>
    <p:sldId id="326" r:id="rId26"/>
    <p:sldId id="327" r:id="rId27"/>
    <p:sldId id="328" r:id="rId28"/>
    <p:sldId id="329" r:id="rId29"/>
    <p:sldId id="330" r:id="rId30"/>
    <p:sldId id="331" r:id="rId31"/>
    <p:sldId id="332" r:id="rId32"/>
    <p:sldId id="333" r:id="rId33"/>
    <p:sldId id="334" r:id="rId34"/>
    <p:sldId id="335" r:id="rId35"/>
    <p:sldId id="355"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 id="352" r:id="rId52"/>
    <p:sldId id="35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6D7F"/>
    <a:srgbClr val="1B8DCC"/>
    <a:srgbClr val="1A325E"/>
    <a:srgbClr val="034669"/>
    <a:srgbClr val="70AD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694" autoAdjust="0"/>
    <p:restoredTop sz="94660"/>
  </p:normalViewPr>
  <p:slideViewPr>
    <p:cSldViewPr snapToGrid="0">
      <p:cViewPr varScale="1">
        <p:scale>
          <a:sx n="104" d="100"/>
          <a:sy n="104" d="100"/>
        </p:scale>
        <p:origin x="636" y="11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33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5.xml"/><Relationship Id="rId41" Type="http://schemas.openxmlformats.org/officeDocument/2006/relationships/slide" Target="slides/slide1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7.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BE9546-D39C-4590-9D86-E3105D12F8EA}"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GB"/>
        </a:p>
      </dgm:t>
    </dgm:pt>
    <dgm:pt modelId="{57D49C2B-8A61-4A16-95BC-5FAC644A34F7}">
      <dgm:prSet phldrT="[Text]"/>
      <dgm:spPr/>
      <dgm:t>
        <a:bodyPr/>
        <a:lstStyle/>
        <a:p>
          <a:r>
            <a:rPr lang="en-GB" dirty="0"/>
            <a:t>Neurological development</a:t>
          </a:r>
        </a:p>
      </dgm:t>
    </dgm:pt>
    <dgm:pt modelId="{E8ADE676-F826-4691-9BB1-3BACBB2C6D7C}" type="parTrans" cxnId="{BEA17219-5737-4702-9217-F6E476E99C5E}">
      <dgm:prSet/>
      <dgm:spPr/>
      <dgm:t>
        <a:bodyPr/>
        <a:lstStyle/>
        <a:p>
          <a:endParaRPr lang="en-GB"/>
        </a:p>
      </dgm:t>
    </dgm:pt>
    <dgm:pt modelId="{FF9F4358-A624-4113-AC6D-06BD5E8574E1}" type="sibTrans" cxnId="{BEA17219-5737-4702-9217-F6E476E99C5E}">
      <dgm:prSet/>
      <dgm:spPr/>
      <dgm:t>
        <a:bodyPr/>
        <a:lstStyle/>
        <a:p>
          <a:endParaRPr lang="en-GB"/>
        </a:p>
      </dgm:t>
    </dgm:pt>
    <dgm:pt modelId="{3C80905F-8BFD-456F-9555-F9CD39570255}">
      <dgm:prSet phldrT="[Text]"/>
      <dgm:spPr/>
      <dgm:t>
        <a:bodyPr/>
        <a:lstStyle/>
        <a:p>
          <a:r>
            <a:rPr lang="en-GB" dirty="0"/>
            <a:t>Poor design and evaluation</a:t>
          </a:r>
        </a:p>
      </dgm:t>
    </dgm:pt>
    <dgm:pt modelId="{6CDEFA6E-552A-4077-A839-7921BDDEBD32}" type="parTrans" cxnId="{ADDCC37F-E25A-4967-AA3F-2177BD70EFC5}">
      <dgm:prSet/>
      <dgm:spPr/>
      <dgm:t>
        <a:bodyPr/>
        <a:lstStyle/>
        <a:p>
          <a:endParaRPr lang="en-GB"/>
        </a:p>
      </dgm:t>
    </dgm:pt>
    <dgm:pt modelId="{9C42EC61-2E45-4D8C-BD57-0495E2B5EC65}" type="sibTrans" cxnId="{ADDCC37F-E25A-4967-AA3F-2177BD70EFC5}">
      <dgm:prSet/>
      <dgm:spPr/>
      <dgm:t>
        <a:bodyPr/>
        <a:lstStyle/>
        <a:p>
          <a:endParaRPr lang="en-GB"/>
        </a:p>
      </dgm:t>
    </dgm:pt>
    <dgm:pt modelId="{FBF830DB-F0EF-4CDB-8618-47201447D4E5}">
      <dgm:prSet phldrT="[Text]"/>
      <dgm:spPr/>
      <dgm:t>
        <a:bodyPr/>
        <a:lstStyle/>
        <a:p>
          <a:r>
            <a:rPr lang="en-GB" dirty="0"/>
            <a:t>Overall approach is ‘young-driver centric’</a:t>
          </a:r>
        </a:p>
      </dgm:t>
    </dgm:pt>
    <dgm:pt modelId="{B39C03BF-6438-437D-9787-52A302AA9FD3}" type="parTrans" cxnId="{0588A9B1-533C-4BC5-BF99-1D4964E55C21}">
      <dgm:prSet/>
      <dgm:spPr/>
      <dgm:t>
        <a:bodyPr/>
        <a:lstStyle/>
        <a:p>
          <a:endParaRPr lang="en-GB"/>
        </a:p>
      </dgm:t>
    </dgm:pt>
    <dgm:pt modelId="{B6A9AD96-85B4-454D-BB10-D2630C92D026}" type="sibTrans" cxnId="{0588A9B1-533C-4BC5-BF99-1D4964E55C21}">
      <dgm:prSet/>
      <dgm:spPr/>
      <dgm:t>
        <a:bodyPr/>
        <a:lstStyle/>
        <a:p>
          <a:endParaRPr lang="en-GB"/>
        </a:p>
      </dgm:t>
    </dgm:pt>
    <dgm:pt modelId="{6C60DE09-DEA1-41EA-AF90-285890A057DE}" type="pres">
      <dgm:prSet presAssocID="{11BE9546-D39C-4590-9D86-E3105D12F8EA}" presName="Name0" presStyleCnt="0">
        <dgm:presLayoutVars>
          <dgm:chMax val="7"/>
          <dgm:chPref val="7"/>
          <dgm:dir/>
        </dgm:presLayoutVars>
      </dgm:prSet>
      <dgm:spPr/>
    </dgm:pt>
    <dgm:pt modelId="{660B6093-3F7B-47B3-80EC-67D524F13CBE}" type="pres">
      <dgm:prSet presAssocID="{11BE9546-D39C-4590-9D86-E3105D12F8EA}" presName="Name1" presStyleCnt="0"/>
      <dgm:spPr/>
    </dgm:pt>
    <dgm:pt modelId="{72AE952B-E1C7-4ABB-BA15-6141A04013BF}" type="pres">
      <dgm:prSet presAssocID="{11BE9546-D39C-4590-9D86-E3105D12F8EA}" presName="cycle" presStyleCnt="0"/>
      <dgm:spPr/>
    </dgm:pt>
    <dgm:pt modelId="{83A26B88-7D81-444C-87AC-E5836786B727}" type="pres">
      <dgm:prSet presAssocID="{11BE9546-D39C-4590-9D86-E3105D12F8EA}" presName="srcNode" presStyleLbl="node1" presStyleIdx="0" presStyleCnt="3"/>
      <dgm:spPr/>
    </dgm:pt>
    <dgm:pt modelId="{0DC3A7B1-3B3A-41DC-A03A-C73492D19704}" type="pres">
      <dgm:prSet presAssocID="{11BE9546-D39C-4590-9D86-E3105D12F8EA}" presName="conn" presStyleLbl="parChTrans1D2" presStyleIdx="0" presStyleCnt="1"/>
      <dgm:spPr/>
    </dgm:pt>
    <dgm:pt modelId="{80DAA50F-F7B8-4EF6-9E34-C0308F7BAE76}" type="pres">
      <dgm:prSet presAssocID="{11BE9546-D39C-4590-9D86-E3105D12F8EA}" presName="extraNode" presStyleLbl="node1" presStyleIdx="0" presStyleCnt="3"/>
      <dgm:spPr/>
    </dgm:pt>
    <dgm:pt modelId="{88712E8D-54DE-408C-ADA0-A6001B210E49}" type="pres">
      <dgm:prSet presAssocID="{11BE9546-D39C-4590-9D86-E3105D12F8EA}" presName="dstNode" presStyleLbl="node1" presStyleIdx="0" presStyleCnt="3"/>
      <dgm:spPr/>
    </dgm:pt>
    <dgm:pt modelId="{0CE65851-1921-4DF5-919A-BE18D0D290AF}" type="pres">
      <dgm:prSet presAssocID="{57D49C2B-8A61-4A16-95BC-5FAC644A34F7}" presName="text_1" presStyleLbl="node1" presStyleIdx="0" presStyleCnt="3">
        <dgm:presLayoutVars>
          <dgm:bulletEnabled val="1"/>
        </dgm:presLayoutVars>
      </dgm:prSet>
      <dgm:spPr/>
    </dgm:pt>
    <dgm:pt modelId="{9BFDBEB9-E4B9-4B15-A11C-947EE02F46EE}" type="pres">
      <dgm:prSet presAssocID="{57D49C2B-8A61-4A16-95BC-5FAC644A34F7}" presName="accent_1" presStyleCnt="0"/>
      <dgm:spPr/>
    </dgm:pt>
    <dgm:pt modelId="{5E5B2913-B87A-4201-AFED-FBFC0097D7FA}" type="pres">
      <dgm:prSet presAssocID="{57D49C2B-8A61-4A16-95BC-5FAC644A34F7}" presName="accentRepeatNode" presStyleLbl="solidFgAcc1" presStyleIdx="0" presStyleCnt="3"/>
      <dgm:spPr/>
    </dgm:pt>
    <dgm:pt modelId="{A82E436F-823D-433E-9CFA-10EC246CBEF7}" type="pres">
      <dgm:prSet presAssocID="{3C80905F-8BFD-456F-9555-F9CD39570255}" presName="text_2" presStyleLbl="node1" presStyleIdx="1" presStyleCnt="3">
        <dgm:presLayoutVars>
          <dgm:bulletEnabled val="1"/>
        </dgm:presLayoutVars>
      </dgm:prSet>
      <dgm:spPr/>
    </dgm:pt>
    <dgm:pt modelId="{F95E484F-0CFC-4DD1-9CD4-D6E9BEA23336}" type="pres">
      <dgm:prSet presAssocID="{3C80905F-8BFD-456F-9555-F9CD39570255}" presName="accent_2" presStyleCnt="0"/>
      <dgm:spPr/>
    </dgm:pt>
    <dgm:pt modelId="{80A0A4D4-001B-436C-9CBD-906B1C50A32B}" type="pres">
      <dgm:prSet presAssocID="{3C80905F-8BFD-456F-9555-F9CD39570255}" presName="accentRepeatNode" presStyleLbl="solidFgAcc1" presStyleIdx="1" presStyleCnt="3"/>
      <dgm:spPr/>
    </dgm:pt>
    <dgm:pt modelId="{0C2247C1-C335-4CFB-BB74-3BF59722B8F2}" type="pres">
      <dgm:prSet presAssocID="{FBF830DB-F0EF-4CDB-8618-47201447D4E5}" presName="text_3" presStyleLbl="node1" presStyleIdx="2" presStyleCnt="3">
        <dgm:presLayoutVars>
          <dgm:bulletEnabled val="1"/>
        </dgm:presLayoutVars>
      </dgm:prSet>
      <dgm:spPr/>
    </dgm:pt>
    <dgm:pt modelId="{56FF7E0F-1086-4953-AA42-1F9D037C87E0}" type="pres">
      <dgm:prSet presAssocID="{FBF830DB-F0EF-4CDB-8618-47201447D4E5}" presName="accent_3" presStyleCnt="0"/>
      <dgm:spPr/>
    </dgm:pt>
    <dgm:pt modelId="{9F551852-0638-438D-A5EB-FA86FA1C0D8B}" type="pres">
      <dgm:prSet presAssocID="{FBF830DB-F0EF-4CDB-8618-47201447D4E5}" presName="accentRepeatNode" presStyleLbl="solidFgAcc1" presStyleIdx="2" presStyleCnt="3"/>
      <dgm:spPr/>
    </dgm:pt>
  </dgm:ptLst>
  <dgm:cxnLst>
    <dgm:cxn modelId="{D45A0607-5CD3-4737-ADCB-76167E63E583}" type="presOf" srcId="{3C80905F-8BFD-456F-9555-F9CD39570255}" destId="{A82E436F-823D-433E-9CFA-10EC246CBEF7}" srcOrd="0" destOrd="0" presId="urn:microsoft.com/office/officeart/2008/layout/VerticalCurvedList"/>
    <dgm:cxn modelId="{BEA17219-5737-4702-9217-F6E476E99C5E}" srcId="{11BE9546-D39C-4590-9D86-E3105D12F8EA}" destId="{57D49C2B-8A61-4A16-95BC-5FAC644A34F7}" srcOrd="0" destOrd="0" parTransId="{E8ADE676-F826-4691-9BB1-3BACBB2C6D7C}" sibTransId="{FF9F4358-A624-4113-AC6D-06BD5E8574E1}"/>
    <dgm:cxn modelId="{0E6A2171-E33F-46B9-90A0-359DEF8454F4}" type="presOf" srcId="{11BE9546-D39C-4590-9D86-E3105D12F8EA}" destId="{6C60DE09-DEA1-41EA-AF90-285890A057DE}" srcOrd="0" destOrd="0" presId="urn:microsoft.com/office/officeart/2008/layout/VerticalCurvedList"/>
    <dgm:cxn modelId="{ADDCC37F-E25A-4967-AA3F-2177BD70EFC5}" srcId="{11BE9546-D39C-4590-9D86-E3105D12F8EA}" destId="{3C80905F-8BFD-456F-9555-F9CD39570255}" srcOrd="1" destOrd="0" parTransId="{6CDEFA6E-552A-4077-A839-7921BDDEBD32}" sibTransId="{9C42EC61-2E45-4D8C-BD57-0495E2B5EC65}"/>
    <dgm:cxn modelId="{07472483-4E98-44AC-A929-C18133D89DE3}" type="presOf" srcId="{57D49C2B-8A61-4A16-95BC-5FAC644A34F7}" destId="{0CE65851-1921-4DF5-919A-BE18D0D290AF}" srcOrd="0" destOrd="0" presId="urn:microsoft.com/office/officeart/2008/layout/VerticalCurvedList"/>
    <dgm:cxn modelId="{7748FE91-22A6-489C-80A9-DDFD95933F06}" type="presOf" srcId="{FF9F4358-A624-4113-AC6D-06BD5E8574E1}" destId="{0DC3A7B1-3B3A-41DC-A03A-C73492D19704}" srcOrd="0" destOrd="0" presId="urn:microsoft.com/office/officeart/2008/layout/VerticalCurvedList"/>
    <dgm:cxn modelId="{0588A9B1-533C-4BC5-BF99-1D4964E55C21}" srcId="{11BE9546-D39C-4590-9D86-E3105D12F8EA}" destId="{FBF830DB-F0EF-4CDB-8618-47201447D4E5}" srcOrd="2" destOrd="0" parTransId="{B39C03BF-6438-437D-9787-52A302AA9FD3}" sibTransId="{B6A9AD96-85B4-454D-BB10-D2630C92D026}"/>
    <dgm:cxn modelId="{7BADE4C2-7F23-43D2-ABF4-73D55656269C}" type="presOf" srcId="{FBF830DB-F0EF-4CDB-8618-47201447D4E5}" destId="{0C2247C1-C335-4CFB-BB74-3BF59722B8F2}" srcOrd="0" destOrd="0" presId="urn:microsoft.com/office/officeart/2008/layout/VerticalCurvedList"/>
    <dgm:cxn modelId="{8DEC6DAC-4A67-4947-ADFF-7BFC99EE3A5F}" type="presParOf" srcId="{6C60DE09-DEA1-41EA-AF90-285890A057DE}" destId="{660B6093-3F7B-47B3-80EC-67D524F13CBE}" srcOrd="0" destOrd="0" presId="urn:microsoft.com/office/officeart/2008/layout/VerticalCurvedList"/>
    <dgm:cxn modelId="{CC36E549-5F7C-41C0-A5AC-DEE0C85846C2}" type="presParOf" srcId="{660B6093-3F7B-47B3-80EC-67D524F13CBE}" destId="{72AE952B-E1C7-4ABB-BA15-6141A04013BF}" srcOrd="0" destOrd="0" presId="urn:microsoft.com/office/officeart/2008/layout/VerticalCurvedList"/>
    <dgm:cxn modelId="{387F3CCC-CC24-4702-9F11-5E716DDBCC6A}" type="presParOf" srcId="{72AE952B-E1C7-4ABB-BA15-6141A04013BF}" destId="{83A26B88-7D81-444C-87AC-E5836786B727}" srcOrd="0" destOrd="0" presId="urn:microsoft.com/office/officeart/2008/layout/VerticalCurvedList"/>
    <dgm:cxn modelId="{29ADF4AD-35D2-42F0-A735-F07151E361D5}" type="presParOf" srcId="{72AE952B-E1C7-4ABB-BA15-6141A04013BF}" destId="{0DC3A7B1-3B3A-41DC-A03A-C73492D19704}" srcOrd="1" destOrd="0" presId="urn:microsoft.com/office/officeart/2008/layout/VerticalCurvedList"/>
    <dgm:cxn modelId="{15697530-094B-4176-BF02-8F9DF856E228}" type="presParOf" srcId="{72AE952B-E1C7-4ABB-BA15-6141A04013BF}" destId="{80DAA50F-F7B8-4EF6-9E34-C0308F7BAE76}" srcOrd="2" destOrd="0" presId="urn:microsoft.com/office/officeart/2008/layout/VerticalCurvedList"/>
    <dgm:cxn modelId="{EA007F1F-9661-41F8-8ADA-2F3821AF9225}" type="presParOf" srcId="{72AE952B-E1C7-4ABB-BA15-6141A04013BF}" destId="{88712E8D-54DE-408C-ADA0-A6001B210E49}" srcOrd="3" destOrd="0" presId="urn:microsoft.com/office/officeart/2008/layout/VerticalCurvedList"/>
    <dgm:cxn modelId="{1EC04CE0-852F-4A4B-A78B-45EC3DC0F2BB}" type="presParOf" srcId="{660B6093-3F7B-47B3-80EC-67D524F13CBE}" destId="{0CE65851-1921-4DF5-919A-BE18D0D290AF}" srcOrd="1" destOrd="0" presId="urn:microsoft.com/office/officeart/2008/layout/VerticalCurvedList"/>
    <dgm:cxn modelId="{1127EA53-05D3-4F2D-85E3-1A38A066CDA0}" type="presParOf" srcId="{660B6093-3F7B-47B3-80EC-67D524F13CBE}" destId="{9BFDBEB9-E4B9-4B15-A11C-947EE02F46EE}" srcOrd="2" destOrd="0" presId="urn:microsoft.com/office/officeart/2008/layout/VerticalCurvedList"/>
    <dgm:cxn modelId="{CD2A990A-EFF7-43FA-960F-397A407856FC}" type="presParOf" srcId="{9BFDBEB9-E4B9-4B15-A11C-947EE02F46EE}" destId="{5E5B2913-B87A-4201-AFED-FBFC0097D7FA}" srcOrd="0" destOrd="0" presId="urn:microsoft.com/office/officeart/2008/layout/VerticalCurvedList"/>
    <dgm:cxn modelId="{254881D9-01A3-4E8F-8141-9C699770F022}" type="presParOf" srcId="{660B6093-3F7B-47B3-80EC-67D524F13CBE}" destId="{A82E436F-823D-433E-9CFA-10EC246CBEF7}" srcOrd="3" destOrd="0" presId="urn:microsoft.com/office/officeart/2008/layout/VerticalCurvedList"/>
    <dgm:cxn modelId="{AE55667F-056D-46E1-8D03-2FF0F94D5746}" type="presParOf" srcId="{660B6093-3F7B-47B3-80EC-67D524F13CBE}" destId="{F95E484F-0CFC-4DD1-9CD4-D6E9BEA23336}" srcOrd="4" destOrd="0" presId="urn:microsoft.com/office/officeart/2008/layout/VerticalCurvedList"/>
    <dgm:cxn modelId="{4DEB41F8-7621-406E-8160-34C7A691A99E}" type="presParOf" srcId="{F95E484F-0CFC-4DD1-9CD4-D6E9BEA23336}" destId="{80A0A4D4-001B-436C-9CBD-906B1C50A32B}" srcOrd="0" destOrd="0" presId="urn:microsoft.com/office/officeart/2008/layout/VerticalCurvedList"/>
    <dgm:cxn modelId="{9950031D-6255-473E-BF25-FC7F7733A750}" type="presParOf" srcId="{660B6093-3F7B-47B3-80EC-67D524F13CBE}" destId="{0C2247C1-C335-4CFB-BB74-3BF59722B8F2}" srcOrd="5" destOrd="0" presId="urn:microsoft.com/office/officeart/2008/layout/VerticalCurvedList"/>
    <dgm:cxn modelId="{5B9AA379-DB2B-423E-8EA1-F094F4F6A858}" type="presParOf" srcId="{660B6093-3F7B-47B3-80EC-67D524F13CBE}" destId="{56FF7E0F-1086-4953-AA42-1F9D037C87E0}" srcOrd="6" destOrd="0" presId="urn:microsoft.com/office/officeart/2008/layout/VerticalCurvedList"/>
    <dgm:cxn modelId="{C591FB2E-9A36-47EA-88FD-B3A430136DE0}" type="presParOf" srcId="{56FF7E0F-1086-4953-AA42-1F9D037C87E0}" destId="{9F551852-0638-438D-A5EB-FA86FA1C0D8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BE9546-D39C-4590-9D86-E3105D12F8EA}"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GB"/>
        </a:p>
      </dgm:t>
    </dgm:pt>
    <dgm:pt modelId="{57D49C2B-8A61-4A16-95BC-5FAC644A34F7}">
      <dgm:prSet phldrT="[Text]"/>
      <dgm:spPr/>
      <dgm:t>
        <a:bodyPr/>
        <a:lstStyle/>
        <a:p>
          <a:r>
            <a:rPr lang="en-GB" dirty="0"/>
            <a:t>Brain development</a:t>
          </a:r>
        </a:p>
      </dgm:t>
    </dgm:pt>
    <dgm:pt modelId="{E8ADE676-F826-4691-9BB1-3BACBB2C6D7C}" type="parTrans" cxnId="{BEA17219-5737-4702-9217-F6E476E99C5E}">
      <dgm:prSet/>
      <dgm:spPr/>
      <dgm:t>
        <a:bodyPr/>
        <a:lstStyle/>
        <a:p>
          <a:endParaRPr lang="en-GB"/>
        </a:p>
      </dgm:t>
    </dgm:pt>
    <dgm:pt modelId="{FF9F4358-A624-4113-AC6D-06BD5E8574E1}" type="sibTrans" cxnId="{BEA17219-5737-4702-9217-F6E476E99C5E}">
      <dgm:prSet/>
      <dgm:spPr/>
      <dgm:t>
        <a:bodyPr/>
        <a:lstStyle/>
        <a:p>
          <a:endParaRPr lang="en-GB"/>
        </a:p>
      </dgm:t>
    </dgm:pt>
    <dgm:pt modelId="{3C80905F-8BFD-456F-9555-F9CD39570255}">
      <dgm:prSet phldrT="[Text]"/>
      <dgm:spPr/>
      <dgm:t>
        <a:bodyPr/>
        <a:lstStyle/>
        <a:p>
          <a:r>
            <a:rPr lang="en-GB" dirty="0"/>
            <a:t>Poor design and evaluation</a:t>
          </a:r>
        </a:p>
      </dgm:t>
    </dgm:pt>
    <dgm:pt modelId="{6CDEFA6E-552A-4077-A839-7921BDDEBD32}" type="parTrans" cxnId="{ADDCC37F-E25A-4967-AA3F-2177BD70EFC5}">
      <dgm:prSet/>
      <dgm:spPr/>
      <dgm:t>
        <a:bodyPr/>
        <a:lstStyle/>
        <a:p>
          <a:endParaRPr lang="en-GB"/>
        </a:p>
      </dgm:t>
    </dgm:pt>
    <dgm:pt modelId="{9C42EC61-2E45-4D8C-BD57-0495E2B5EC65}" type="sibTrans" cxnId="{ADDCC37F-E25A-4967-AA3F-2177BD70EFC5}">
      <dgm:prSet/>
      <dgm:spPr/>
      <dgm:t>
        <a:bodyPr/>
        <a:lstStyle/>
        <a:p>
          <a:endParaRPr lang="en-GB"/>
        </a:p>
      </dgm:t>
    </dgm:pt>
    <dgm:pt modelId="{FBF830DB-F0EF-4CDB-8618-47201447D4E5}">
      <dgm:prSet phldrT="[Text]"/>
      <dgm:spPr/>
      <dgm:t>
        <a:bodyPr/>
        <a:lstStyle/>
        <a:p>
          <a:r>
            <a:rPr lang="en-GB" dirty="0"/>
            <a:t>Overall approach is ‘young-driver centric’</a:t>
          </a:r>
        </a:p>
      </dgm:t>
    </dgm:pt>
    <dgm:pt modelId="{B39C03BF-6438-437D-9787-52A302AA9FD3}" type="parTrans" cxnId="{0588A9B1-533C-4BC5-BF99-1D4964E55C21}">
      <dgm:prSet/>
      <dgm:spPr/>
      <dgm:t>
        <a:bodyPr/>
        <a:lstStyle/>
        <a:p>
          <a:endParaRPr lang="en-GB"/>
        </a:p>
      </dgm:t>
    </dgm:pt>
    <dgm:pt modelId="{B6A9AD96-85B4-454D-BB10-D2630C92D026}" type="sibTrans" cxnId="{0588A9B1-533C-4BC5-BF99-1D4964E55C21}">
      <dgm:prSet/>
      <dgm:spPr/>
      <dgm:t>
        <a:bodyPr/>
        <a:lstStyle/>
        <a:p>
          <a:endParaRPr lang="en-GB"/>
        </a:p>
      </dgm:t>
    </dgm:pt>
    <dgm:pt modelId="{6C60DE09-DEA1-41EA-AF90-285890A057DE}" type="pres">
      <dgm:prSet presAssocID="{11BE9546-D39C-4590-9D86-E3105D12F8EA}" presName="Name0" presStyleCnt="0">
        <dgm:presLayoutVars>
          <dgm:chMax val="7"/>
          <dgm:chPref val="7"/>
          <dgm:dir/>
        </dgm:presLayoutVars>
      </dgm:prSet>
      <dgm:spPr/>
    </dgm:pt>
    <dgm:pt modelId="{660B6093-3F7B-47B3-80EC-67D524F13CBE}" type="pres">
      <dgm:prSet presAssocID="{11BE9546-D39C-4590-9D86-E3105D12F8EA}" presName="Name1" presStyleCnt="0"/>
      <dgm:spPr/>
    </dgm:pt>
    <dgm:pt modelId="{72AE952B-E1C7-4ABB-BA15-6141A04013BF}" type="pres">
      <dgm:prSet presAssocID="{11BE9546-D39C-4590-9D86-E3105D12F8EA}" presName="cycle" presStyleCnt="0"/>
      <dgm:spPr/>
    </dgm:pt>
    <dgm:pt modelId="{83A26B88-7D81-444C-87AC-E5836786B727}" type="pres">
      <dgm:prSet presAssocID="{11BE9546-D39C-4590-9D86-E3105D12F8EA}" presName="srcNode" presStyleLbl="node1" presStyleIdx="0" presStyleCnt="3"/>
      <dgm:spPr/>
    </dgm:pt>
    <dgm:pt modelId="{0DC3A7B1-3B3A-41DC-A03A-C73492D19704}" type="pres">
      <dgm:prSet presAssocID="{11BE9546-D39C-4590-9D86-E3105D12F8EA}" presName="conn" presStyleLbl="parChTrans1D2" presStyleIdx="0" presStyleCnt="1"/>
      <dgm:spPr/>
    </dgm:pt>
    <dgm:pt modelId="{80DAA50F-F7B8-4EF6-9E34-C0308F7BAE76}" type="pres">
      <dgm:prSet presAssocID="{11BE9546-D39C-4590-9D86-E3105D12F8EA}" presName="extraNode" presStyleLbl="node1" presStyleIdx="0" presStyleCnt="3"/>
      <dgm:spPr/>
    </dgm:pt>
    <dgm:pt modelId="{88712E8D-54DE-408C-ADA0-A6001B210E49}" type="pres">
      <dgm:prSet presAssocID="{11BE9546-D39C-4590-9D86-E3105D12F8EA}" presName="dstNode" presStyleLbl="node1" presStyleIdx="0" presStyleCnt="3"/>
      <dgm:spPr/>
    </dgm:pt>
    <dgm:pt modelId="{0CE65851-1921-4DF5-919A-BE18D0D290AF}" type="pres">
      <dgm:prSet presAssocID="{57D49C2B-8A61-4A16-95BC-5FAC644A34F7}" presName="text_1" presStyleLbl="node1" presStyleIdx="0" presStyleCnt="3">
        <dgm:presLayoutVars>
          <dgm:bulletEnabled val="1"/>
        </dgm:presLayoutVars>
      </dgm:prSet>
      <dgm:spPr/>
    </dgm:pt>
    <dgm:pt modelId="{9BFDBEB9-E4B9-4B15-A11C-947EE02F46EE}" type="pres">
      <dgm:prSet presAssocID="{57D49C2B-8A61-4A16-95BC-5FAC644A34F7}" presName="accent_1" presStyleCnt="0"/>
      <dgm:spPr/>
    </dgm:pt>
    <dgm:pt modelId="{5E5B2913-B87A-4201-AFED-FBFC0097D7FA}" type="pres">
      <dgm:prSet presAssocID="{57D49C2B-8A61-4A16-95BC-5FAC644A34F7}" presName="accentRepeatNode" presStyleLbl="solidFgAcc1" presStyleIdx="0" presStyleCnt="3"/>
      <dgm:spPr/>
    </dgm:pt>
    <dgm:pt modelId="{A82E436F-823D-433E-9CFA-10EC246CBEF7}" type="pres">
      <dgm:prSet presAssocID="{3C80905F-8BFD-456F-9555-F9CD39570255}" presName="text_2" presStyleLbl="node1" presStyleIdx="1" presStyleCnt="3">
        <dgm:presLayoutVars>
          <dgm:bulletEnabled val="1"/>
        </dgm:presLayoutVars>
      </dgm:prSet>
      <dgm:spPr/>
    </dgm:pt>
    <dgm:pt modelId="{F95E484F-0CFC-4DD1-9CD4-D6E9BEA23336}" type="pres">
      <dgm:prSet presAssocID="{3C80905F-8BFD-456F-9555-F9CD39570255}" presName="accent_2" presStyleCnt="0"/>
      <dgm:spPr/>
    </dgm:pt>
    <dgm:pt modelId="{80A0A4D4-001B-436C-9CBD-906B1C50A32B}" type="pres">
      <dgm:prSet presAssocID="{3C80905F-8BFD-456F-9555-F9CD39570255}" presName="accentRepeatNode" presStyleLbl="solidFgAcc1" presStyleIdx="1" presStyleCnt="3"/>
      <dgm:spPr/>
    </dgm:pt>
    <dgm:pt modelId="{0C2247C1-C335-4CFB-BB74-3BF59722B8F2}" type="pres">
      <dgm:prSet presAssocID="{FBF830DB-F0EF-4CDB-8618-47201447D4E5}" presName="text_3" presStyleLbl="node1" presStyleIdx="2" presStyleCnt="3">
        <dgm:presLayoutVars>
          <dgm:bulletEnabled val="1"/>
        </dgm:presLayoutVars>
      </dgm:prSet>
      <dgm:spPr/>
    </dgm:pt>
    <dgm:pt modelId="{56FF7E0F-1086-4953-AA42-1F9D037C87E0}" type="pres">
      <dgm:prSet presAssocID="{FBF830DB-F0EF-4CDB-8618-47201447D4E5}" presName="accent_3" presStyleCnt="0"/>
      <dgm:spPr/>
    </dgm:pt>
    <dgm:pt modelId="{9F551852-0638-438D-A5EB-FA86FA1C0D8B}" type="pres">
      <dgm:prSet presAssocID="{FBF830DB-F0EF-4CDB-8618-47201447D4E5}" presName="accentRepeatNode" presStyleLbl="solidFgAcc1" presStyleIdx="2" presStyleCnt="3"/>
      <dgm:spPr/>
    </dgm:pt>
  </dgm:ptLst>
  <dgm:cxnLst>
    <dgm:cxn modelId="{ECADB805-EA60-41B8-B3BC-67EECA5241AC}" type="presOf" srcId="{57D49C2B-8A61-4A16-95BC-5FAC644A34F7}" destId="{0CE65851-1921-4DF5-919A-BE18D0D290AF}" srcOrd="0" destOrd="0" presId="urn:microsoft.com/office/officeart/2008/layout/VerticalCurvedList"/>
    <dgm:cxn modelId="{BEA17219-5737-4702-9217-F6E476E99C5E}" srcId="{11BE9546-D39C-4590-9D86-E3105D12F8EA}" destId="{57D49C2B-8A61-4A16-95BC-5FAC644A34F7}" srcOrd="0" destOrd="0" parTransId="{E8ADE676-F826-4691-9BB1-3BACBB2C6D7C}" sibTransId="{FF9F4358-A624-4113-AC6D-06BD5E8574E1}"/>
    <dgm:cxn modelId="{16CE7519-9D37-4C03-8D2A-B9BF71836A5E}" type="presOf" srcId="{11BE9546-D39C-4590-9D86-E3105D12F8EA}" destId="{6C60DE09-DEA1-41EA-AF90-285890A057DE}" srcOrd="0" destOrd="0" presId="urn:microsoft.com/office/officeart/2008/layout/VerticalCurvedList"/>
    <dgm:cxn modelId="{C03F1C48-BDEC-4FBE-933B-30623D151949}" type="presOf" srcId="{3C80905F-8BFD-456F-9555-F9CD39570255}" destId="{A82E436F-823D-433E-9CFA-10EC246CBEF7}" srcOrd="0" destOrd="0" presId="urn:microsoft.com/office/officeart/2008/layout/VerticalCurvedList"/>
    <dgm:cxn modelId="{ADDCC37F-E25A-4967-AA3F-2177BD70EFC5}" srcId="{11BE9546-D39C-4590-9D86-E3105D12F8EA}" destId="{3C80905F-8BFD-456F-9555-F9CD39570255}" srcOrd="1" destOrd="0" parTransId="{6CDEFA6E-552A-4077-A839-7921BDDEBD32}" sibTransId="{9C42EC61-2E45-4D8C-BD57-0495E2B5EC65}"/>
    <dgm:cxn modelId="{8A9E4E99-B0B2-41B8-94CD-D707990C8904}" type="presOf" srcId="{FF9F4358-A624-4113-AC6D-06BD5E8574E1}" destId="{0DC3A7B1-3B3A-41DC-A03A-C73492D19704}" srcOrd="0" destOrd="0" presId="urn:microsoft.com/office/officeart/2008/layout/VerticalCurvedList"/>
    <dgm:cxn modelId="{0588A9B1-533C-4BC5-BF99-1D4964E55C21}" srcId="{11BE9546-D39C-4590-9D86-E3105D12F8EA}" destId="{FBF830DB-F0EF-4CDB-8618-47201447D4E5}" srcOrd="2" destOrd="0" parTransId="{B39C03BF-6438-437D-9787-52A302AA9FD3}" sibTransId="{B6A9AD96-85B4-454D-BB10-D2630C92D026}"/>
    <dgm:cxn modelId="{C80465D6-C3B1-47D0-B831-E780E22E4277}" type="presOf" srcId="{FBF830DB-F0EF-4CDB-8618-47201447D4E5}" destId="{0C2247C1-C335-4CFB-BB74-3BF59722B8F2}" srcOrd="0" destOrd="0" presId="urn:microsoft.com/office/officeart/2008/layout/VerticalCurvedList"/>
    <dgm:cxn modelId="{30A966A8-1BFA-473A-8311-230F7C0003EE}" type="presParOf" srcId="{6C60DE09-DEA1-41EA-AF90-285890A057DE}" destId="{660B6093-3F7B-47B3-80EC-67D524F13CBE}" srcOrd="0" destOrd="0" presId="urn:microsoft.com/office/officeart/2008/layout/VerticalCurvedList"/>
    <dgm:cxn modelId="{00524E7A-8830-43B2-AA56-B8ED4BB4D158}" type="presParOf" srcId="{660B6093-3F7B-47B3-80EC-67D524F13CBE}" destId="{72AE952B-E1C7-4ABB-BA15-6141A04013BF}" srcOrd="0" destOrd="0" presId="urn:microsoft.com/office/officeart/2008/layout/VerticalCurvedList"/>
    <dgm:cxn modelId="{6B32DADF-C0A3-4B7C-B492-EF079AE1B866}" type="presParOf" srcId="{72AE952B-E1C7-4ABB-BA15-6141A04013BF}" destId="{83A26B88-7D81-444C-87AC-E5836786B727}" srcOrd="0" destOrd="0" presId="urn:microsoft.com/office/officeart/2008/layout/VerticalCurvedList"/>
    <dgm:cxn modelId="{B4C96B53-5346-4B81-A3C7-5F3274BD3D04}" type="presParOf" srcId="{72AE952B-E1C7-4ABB-BA15-6141A04013BF}" destId="{0DC3A7B1-3B3A-41DC-A03A-C73492D19704}" srcOrd="1" destOrd="0" presId="urn:microsoft.com/office/officeart/2008/layout/VerticalCurvedList"/>
    <dgm:cxn modelId="{9705DCB3-6953-422E-AC75-ABD5A8631F4E}" type="presParOf" srcId="{72AE952B-E1C7-4ABB-BA15-6141A04013BF}" destId="{80DAA50F-F7B8-4EF6-9E34-C0308F7BAE76}" srcOrd="2" destOrd="0" presId="urn:microsoft.com/office/officeart/2008/layout/VerticalCurvedList"/>
    <dgm:cxn modelId="{57AA2387-543D-4FC5-9194-21017C02E782}" type="presParOf" srcId="{72AE952B-E1C7-4ABB-BA15-6141A04013BF}" destId="{88712E8D-54DE-408C-ADA0-A6001B210E49}" srcOrd="3" destOrd="0" presId="urn:microsoft.com/office/officeart/2008/layout/VerticalCurvedList"/>
    <dgm:cxn modelId="{FDEDAD62-8735-4E37-AFCF-C5337546AB17}" type="presParOf" srcId="{660B6093-3F7B-47B3-80EC-67D524F13CBE}" destId="{0CE65851-1921-4DF5-919A-BE18D0D290AF}" srcOrd="1" destOrd="0" presId="urn:microsoft.com/office/officeart/2008/layout/VerticalCurvedList"/>
    <dgm:cxn modelId="{3D038C9D-2B5F-438A-8147-2506F2F55CF7}" type="presParOf" srcId="{660B6093-3F7B-47B3-80EC-67D524F13CBE}" destId="{9BFDBEB9-E4B9-4B15-A11C-947EE02F46EE}" srcOrd="2" destOrd="0" presId="urn:microsoft.com/office/officeart/2008/layout/VerticalCurvedList"/>
    <dgm:cxn modelId="{7587A288-0603-42BD-87E3-0E0088F515F7}" type="presParOf" srcId="{9BFDBEB9-E4B9-4B15-A11C-947EE02F46EE}" destId="{5E5B2913-B87A-4201-AFED-FBFC0097D7FA}" srcOrd="0" destOrd="0" presId="urn:microsoft.com/office/officeart/2008/layout/VerticalCurvedList"/>
    <dgm:cxn modelId="{547F2DEF-61C8-4790-A099-3E201E4C364A}" type="presParOf" srcId="{660B6093-3F7B-47B3-80EC-67D524F13CBE}" destId="{A82E436F-823D-433E-9CFA-10EC246CBEF7}" srcOrd="3" destOrd="0" presId="urn:microsoft.com/office/officeart/2008/layout/VerticalCurvedList"/>
    <dgm:cxn modelId="{C418BF00-C0CC-40F6-B92A-AB481AE84D30}" type="presParOf" srcId="{660B6093-3F7B-47B3-80EC-67D524F13CBE}" destId="{F95E484F-0CFC-4DD1-9CD4-D6E9BEA23336}" srcOrd="4" destOrd="0" presId="urn:microsoft.com/office/officeart/2008/layout/VerticalCurvedList"/>
    <dgm:cxn modelId="{62336C30-8696-4A32-9417-ADD932B9E6E8}" type="presParOf" srcId="{F95E484F-0CFC-4DD1-9CD4-D6E9BEA23336}" destId="{80A0A4D4-001B-436C-9CBD-906B1C50A32B}" srcOrd="0" destOrd="0" presId="urn:microsoft.com/office/officeart/2008/layout/VerticalCurvedList"/>
    <dgm:cxn modelId="{7CA94CE7-31B4-4D8A-B143-AE136ADB838A}" type="presParOf" srcId="{660B6093-3F7B-47B3-80EC-67D524F13CBE}" destId="{0C2247C1-C335-4CFB-BB74-3BF59722B8F2}" srcOrd="5" destOrd="0" presId="urn:microsoft.com/office/officeart/2008/layout/VerticalCurvedList"/>
    <dgm:cxn modelId="{20AFC43C-0191-40C0-9684-A3871F96E221}" type="presParOf" srcId="{660B6093-3F7B-47B3-80EC-67D524F13CBE}" destId="{56FF7E0F-1086-4953-AA42-1F9D037C87E0}" srcOrd="6" destOrd="0" presId="urn:microsoft.com/office/officeart/2008/layout/VerticalCurvedList"/>
    <dgm:cxn modelId="{A5021A94-8001-41A4-81C8-DAF426FBDD12}" type="presParOf" srcId="{56FF7E0F-1086-4953-AA42-1F9D037C87E0}" destId="{9F551852-0638-438D-A5EB-FA86FA1C0D8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BE9546-D39C-4590-9D86-E3105D12F8EA}"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GB"/>
        </a:p>
      </dgm:t>
    </dgm:pt>
    <dgm:pt modelId="{57D49C2B-8A61-4A16-95BC-5FAC644A34F7}">
      <dgm:prSet phldrT="[Text]"/>
      <dgm:spPr/>
      <dgm:t>
        <a:bodyPr/>
        <a:lstStyle/>
        <a:p>
          <a:r>
            <a:rPr lang="en-GB" dirty="0"/>
            <a:t>Brain development</a:t>
          </a:r>
        </a:p>
      </dgm:t>
    </dgm:pt>
    <dgm:pt modelId="{E8ADE676-F826-4691-9BB1-3BACBB2C6D7C}" type="parTrans" cxnId="{BEA17219-5737-4702-9217-F6E476E99C5E}">
      <dgm:prSet/>
      <dgm:spPr/>
      <dgm:t>
        <a:bodyPr/>
        <a:lstStyle/>
        <a:p>
          <a:endParaRPr lang="en-GB"/>
        </a:p>
      </dgm:t>
    </dgm:pt>
    <dgm:pt modelId="{FF9F4358-A624-4113-AC6D-06BD5E8574E1}" type="sibTrans" cxnId="{BEA17219-5737-4702-9217-F6E476E99C5E}">
      <dgm:prSet/>
      <dgm:spPr/>
      <dgm:t>
        <a:bodyPr/>
        <a:lstStyle/>
        <a:p>
          <a:endParaRPr lang="en-GB"/>
        </a:p>
      </dgm:t>
    </dgm:pt>
    <dgm:pt modelId="{3C80905F-8BFD-456F-9555-F9CD39570255}">
      <dgm:prSet phldrT="[Text]"/>
      <dgm:spPr/>
      <dgm:t>
        <a:bodyPr/>
        <a:lstStyle/>
        <a:p>
          <a:r>
            <a:rPr lang="en-GB" dirty="0"/>
            <a:t>Poor design and evaluation</a:t>
          </a:r>
        </a:p>
      </dgm:t>
    </dgm:pt>
    <dgm:pt modelId="{6CDEFA6E-552A-4077-A839-7921BDDEBD32}" type="parTrans" cxnId="{ADDCC37F-E25A-4967-AA3F-2177BD70EFC5}">
      <dgm:prSet/>
      <dgm:spPr/>
      <dgm:t>
        <a:bodyPr/>
        <a:lstStyle/>
        <a:p>
          <a:endParaRPr lang="en-GB"/>
        </a:p>
      </dgm:t>
    </dgm:pt>
    <dgm:pt modelId="{9C42EC61-2E45-4D8C-BD57-0495E2B5EC65}" type="sibTrans" cxnId="{ADDCC37F-E25A-4967-AA3F-2177BD70EFC5}">
      <dgm:prSet/>
      <dgm:spPr/>
      <dgm:t>
        <a:bodyPr/>
        <a:lstStyle/>
        <a:p>
          <a:endParaRPr lang="en-GB"/>
        </a:p>
      </dgm:t>
    </dgm:pt>
    <dgm:pt modelId="{FBF830DB-F0EF-4CDB-8618-47201447D4E5}">
      <dgm:prSet phldrT="[Text]"/>
      <dgm:spPr/>
      <dgm:t>
        <a:bodyPr/>
        <a:lstStyle/>
        <a:p>
          <a:r>
            <a:rPr lang="en-GB" dirty="0"/>
            <a:t>Overall approach is ‘young-driver centric’</a:t>
          </a:r>
        </a:p>
      </dgm:t>
    </dgm:pt>
    <dgm:pt modelId="{B39C03BF-6438-437D-9787-52A302AA9FD3}" type="parTrans" cxnId="{0588A9B1-533C-4BC5-BF99-1D4964E55C21}">
      <dgm:prSet/>
      <dgm:spPr/>
      <dgm:t>
        <a:bodyPr/>
        <a:lstStyle/>
        <a:p>
          <a:endParaRPr lang="en-GB"/>
        </a:p>
      </dgm:t>
    </dgm:pt>
    <dgm:pt modelId="{B6A9AD96-85B4-454D-BB10-D2630C92D026}" type="sibTrans" cxnId="{0588A9B1-533C-4BC5-BF99-1D4964E55C21}">
      <dgm:prSet/>
      <dgm:spPr/>
      <dgm:t>
        <a:bodyPr/>
        <a:lstStyle/>
        <a:p>
          <a:endParaRPr lang="en-GB"/>
        </a:p>
      </dgm:t>
    </dgm:pt>
    <dgm:pt modelId="{6C60DE09-DEA1-41EA-AF90-285890A057DE}" type="pres">
      <dgm:prSet presAssocID="{11BE9546-D39C-4590-9D86-E3105D12F8EA}" presName="Name0" presStyleCnt="0">
        <dgm:presLayoutVars>
          <dgm:chMax val="7"/>
          <dgm:chPref val="7"/>
          <dgm:dir/>
        </dgm:presLayoutVars>
      </dgm:prSet>
      <dgm:spPr/>
    </dgm:pt>
    <dgm:pt modelId="{660B6093-3F7B-47B3-80EC-67D524F13CBE}" type="pres">
      <dgm:prSet presAssocID="{11BE9546-D39C-4590-9D86-E3105D12F8EA}" presName="Name1" presStyleCnt="0"/>
      <dgm:spPr/>
    </dgm:pt>
    <dgm:pt modelId="{72AE952B-E1C7-4ABB-BA15-6141A04013BF}" type="pres">
      <dgm:prSet presAssocID="{11BE9546-D39C-4590-9D86-E3105D12F8EA}" presName="cycle" presStyleCnt="0"/>
      <dgm:spPr/>
    </dgm:pt>
    <dgm:pt modelId="{83A26B88-7D81-444C-87AC-E5836786B727}" type="pres">
      <dgm:prSet presAssocID="{11BE9546-D39C-4590-9D86-E3105D12F8EA}" presName="srcNode" presStyleLbl="node1" presStyleIdx="0" presStyleCnt="3"/>
      <dgm:spPr/>
    </dgm:pt>
    <dgm:pt modelId="{0DC3A7B1-3B3A-41DC-A03A-C73492D19704}" type="pres">
      <dgm:prSet presAssocID="{11BE9546-D39C-4590-9D86-E3105D12F8EA}" presName="conn" presStyleLbl="parChTrans1D2" presStyleIdx="0" presStyleCnt="1"/>
      <dgm:spPr/>
    </dgm:pt>
    <dgm:pt modelId="{80DAA50F-F7B8-4EF6-9E34-C0308F7BAE76}" type="pres">
      <dgm:prSet presAssocID="{11BE9546-D39C-4590-9D86-E3105D12F8EA}" presName="extraNode" presStyleLbl="node1" presStyleIdx="0" presStyleCnt="3"/>
      <dgm:spPr/>
    </dgm:pt>
    <dgm:pt modelId="{88712E8D-54DE-408C-ADA0-A6001B210E49}" type="pres">
      <dgm:prSet presAssocID="{11BE9546-D39C-4590-9D86-E3105D12F8EA}" presName="dstNode" presStyleLbl="node1" presStyleIdx="0" presStyleCnt="3"/>
      <dgm:spPr/>
    </dgm:pt>
    <dgm:pt modelId="{0CE65851-1921-4DF5-919A-BE18D0D290AF}" type="pres">
      <dgm:prSet presAssocID="{57D49C2B-8A61-4A16-95BC-5FAC644A34F7}" presName="text_1" presStyleLbl="node1" presStyleIdx="0" presStyleCnt="3">
        <dgm:presLayoutVars>
          <dgm:bulletEnabled val="1"/>
        </dgm:presLayoutVars>
      </dgm:prSet>
      <dgm:spPr/>
    </dgm:pt>
    <dgm:pt modelId="{9BFDBEB9-E4B9-4B15-A11C-947EE02F46EE}" type="pres">
      <dgm:prSet presAssocID="{57D49C2B-8A61-4A16-95BC-5FAC644A34F7}" presName="accent_1" presStyleCnt="0"/>
      <dgm:spPr/>
    </dgm:pt>
    <dgm:pt modelId="{5E5B2913-B87A-4201-AFED-FBFC0097D7FA}" type="pres">
      <dgm:prSet presAssocID="{57D49C2B-8A61-4A16-95BC-5FAC644A34F7}" presName="accentRepeatNode" presStyleLbl="solidFgAcc1" presStyleIdx="0" presStyleCnt="3"/>
      <dgm:spPr/>
    </dgm:pt>
    <dgm:pt modelId="{A82E436F-823D-433E-9CFA-10EC246CBEF7}" type="pres">
      <dgm:prSet presAssocID="{3C80905F-8BFD-456F-9555-F9CD39570255}" presName="text_2" presStyleLbl="node1" presStyleIdx="1" presStyleCnt="3">
        <dgm:presLayoutVars>
          <dgm:bulletEnabled val="1"/>
        </dgm:presLayoutVars>
      </dgm:prSet>
      <dgm:spPr/>
    </dgm:pt>
    <dgm:pt modelId="{F95E484F-0CFC-4DD1-9CD4-D6E9BEA23336}" type="pres">
      <dgm:prSet presAssocID="{3C80905F-8BFD-456F-9555-F9CD39570255}" presName="accent_2" presStyleCnt="0"/>
      <dgm:spPr/>
    </dgm:pt>
    <dgm:pt modelId="{80A0A4D4-001B-436C-9CBD-906B1C50A32B}" type="pres">
      <dgm:prSet presAssocID="{3C80905F-8BFD-456F-9555-F9CD39570255}" presName="accentRepeatNode" presStyleLbl="solidFgAcc1" presStyleIdx="1" presStyleCnt="3"/>
      <dgm:spPr/>
    </dgm:pt>
    <dgm:pt modelId="{0C2247C1-C335-4CFB-BB74-3BF59722B8F2}" type="pres">
      <dgm:prSet presAssocID="{FBF830DB-F0EF-4CDB-8618-47201447D4E5}" presName="text_3" presStyleLbl="node1" presStyleIdx="2" presStyleCnt="3">
        <dgm:presLayoutVars>
          <dgm:bulletEnabled val="1"/>
        </dgm:presLayoutVars>
      </dgm:prSet>
      <dgm:spPr/>
    </dgm:pt>
    <dgm:pt modelId="{56FF7E0F-1086-4953-AA42-1F9D037C87E0}" type="pres">
      <dgm:prSet presAssocID="{FBF830DB-F0EF-4CDB-8618-47201447D4E5}" presName="accent_3" presStyleCnt="0"/>
      <dgm:spPr/>
    </dgm:pt>
    <dgm:pt modelId="{9F551852-0638-438D-A5EB-FA86FA1C0D8B}" type="pres">
      <dgm:prSet presAssocID="{FBF830DB-F0EF-4CDB-8618-47201447D4E5}" presName="accentRepeatNode" presStyleLbl="solidFgAcc1" presStyleIdx="2" presStyleCnt="3"/>
      <dgm:spPr/>
    </dgm:pt>
  </dgm:ptLst>
  <dgm:cxnLst>
    <dgm:cxn modelId="{24D68910-3513-4EDC-9B86-03045CA237A9}" type="presOf" srcId="{57D49C2B-8A61-4A16-95BC-5FAC644A34F7}" destId="{0CE65851-1921-4DF5-919A-BE18D0D290AF}" srcOrd="0" destOrd="0" presId="urn:microsoft.com/office/officeart/2008/layout/VerticalCurvedList"/>
    <dgm:cxn modelId="{BEA17219-5737-4702-9217-F6E476E99C5E}" srcId="{11BE9546-D39C-4590-9D86-E3105D12F8EA}" destId="{57D49C2B-8A61-4A16-95BC-5FAC644A34F7}" srcOrd="0" destOrd="0" parTransId="{E8ADE676-F826-4691-9BB1-3BACBB2C6D7C}" sibTransId="{FF9F4358-A624-4113-AC6D-06BD5E8574E1}"/>
    <dgm:cxn modelId="{E01AA147-8F79-47DE-866E-72B02013EA89}" type="presOf" srcId="{FF9F4358-A624-4113-AC6D-06BD5E8574E1}" destId="{0DC3A7B1-3B3A-41DC-A03A-C73492D19704}" srcOrd="0" destOrd="0" presId="urn:microsoft.com/office/officeart/2008/layout/VerticalCurvedList"/>
    <dgm:cxn modelId="{4A880073-8FA8-496C-8D10-0E1AA6DD8A9B}" type="presOf" srcId="{3C80905F-8BFD-456F-9555-F9CD39570255}" destId="{A82E436F-823D-433E-9CFA-10EC246CBEF7}" srcOrd="0" destOrd="0" presId="urn:microsoft.com/office/officeart/2008/layout/VerticalCurvedList"/>
    <dgm:cxn modelId="{C1F1C375-69F4-4A0C-B451-B959D438EC4C}" type="presOf" srcId="{11BE9546-D39C-4590-9D86-E3105D12F8EA}" destId="{6C60DE09-DEA1-41EA-AF90-285890A057DE}" srcOrd="0" destOrd="0" presId="urn:microsoft.com/office/officeart/2008/layout/VerticalCurvedList"/>
    <dgm:cxn modelId="{ADDCC37F-E25A-4967-AA3F-2177BD70EFC5}" srcId="{11BE9546-D39C-4590-9D86-E3105D12F8EA}" destId="{3C80905F-8BFD-456F-9555-F9CD39570255}" srcOrd="1" destOrd="0" parTransId="{6CDEFA6E-552A-4077-A839-7921BDDEBD32}" sibTransId="{9C42EC61-2E45-4D8C-BD57-0495E2B5EC65}"/>
    <dgm:cxn modelId="{0588A9B1-533C-4BC5-BF99-1D4964E55C21}" srcId="{11BE9546-D39C-4590-9D86-E3105D12F8EA}" destId="{FBF830DB-F0EF-4CDB-8618-47201447D4E5}" srcOrd="2" destOrd="0" parTransId="{B39C03BF-6438-437D-9787-52A302AA9FD3}" sibTransId="{B6A9AD96-85B4-454D-BB10-D2630C92D026}"/>
    <dgm:cxn modelId="{013DACB4-3BD3-43D6-98F7-1062022D4BED}" type="presOf" srcId="{FBF830DB-F0EF-4CDB-8618-47201447D4E5}" destId="{0C2247C1-C335-4CFB-BB74-3BF59722B8F2}" srcOrd="0" destOrd="0" presId="urn:microsoft.com/office/officeart/2008/layout/VerticalCurvedList"/>
    <dgm:cxn modelId="{49CF3975-93C5-4D03-BE40-EC5C49F2C197}" type="presParOf" srcId="{6C60DE09-DEA1-41EA-AF90-285890A057DE}" destId="{660B6093-3F7B-47B3-80EC-67D524F13CBE}" srcOrd="0" destOrd="0" presId="urn:microsoft.com/office/officeart/2008/layout/VerticalCurvedList"/>
    <dgm:cxn modelId="{03559C4B-46DA-4673-B844-EA3DC832F692}" type="presParOf" srcId="{660B6093-3F7B-47B3-80EC-67D524F13CBE}" destId="{72AE952B-E1C7-4ABB-BA15-6141A04013BF}" srcOrd="0" destOrd="0" presId="urn:microsoft.com/office/officeart/2008/layout/VerticalCurvedList"/>
    <dgm:cxn modelId="{1616E1EB-E629-43FB-AB79-5C18F3D18C2A}" type="presParOf" srcId="{72AE952B-E1C7-4ABB-BA15-6141A04013BF}" destId="{83A26B88-7D81-444C-87AC-E5836786B727}" srcOrd="0" destOrd="0" presId="urn:microsoft.com/office/officeart/2008/layout/VerticalCurvedList"/>
    <dgm:cxn modelId="{AA8AFD66-79A0-4A61-95D7-C932BA138AB1}" type="presParOf" srcId="{72AE952B-E1C7-4ABB-BA15-6141A04013BF}" destId="{0DC3A7B1-3B3A-41DC-A03A-C73492D19704}" srcOrd="1" destOrd="0" presId="urn:microsoft.com/office/officeart/2008/layout/VerticalCurvedList"/>
    <dgm:cxn modelId="{8DA4D3BB-63FE-4CA1-A5FF-7AE2F4EE5E36}" type="presParOf" srcId="{72AE952B-E1C7-4ABB-BA15-6141A04013BF}" destId="{80DAA50F-F7B8-4EF6-9E34-C0308F7BAE76}" srcOrd="2" destOrd="0" presId="urn:microsoft.com/office/officeart/2008/layout/VerticalCurvedList"/>
    <dgm:cxn modelId="{E35FDF78-CA0A-4039-A567-49CCFF94EA80}" type="presParOf" srcId="{72AE952B-E1C7-4ABB-BA15-6141A04013BF}" destId="{88712E8D-54DE-408C-ADA0-A6001B210E49}" srcOrd="3" destOrd="0" presId="urn:microsoft.com/office/officeart/2008/layout/VerticalCurvedList"/>
    <dgm:cxn modelId="{7415784A-86F5-4962-9B26-A6A7A1D5514D}" type="presParOf" srcId="{660B6093-3F7B-47B3-80EC-67D524F13CBE}" destId="{0CE65851-1921-4DF5-919A-BE18D0D290AF}" srcOrd="1" destOrd="0" presId="urn:microsoft.com/office/officeart/2008/layout/VerticalCurvedList"/>
    <dgm:cxn modelId="{67C20DE4-5684-4398-837B-C656F772FD4B}" type="presParOf" srcId="{660B6093-3F7B-47B3-80EC-67D524F13CBE}" destId="{9BFDBEB9-E4B9-4B15-A11C-947EE02F46EE}" srcOrd="2" destOrd="0" presId="urn:microsoft.com/office/officeart/2008/layout/VerticalCurvedList"/>
    <dgm:cxn modelId="{48C403CC-6203-467C-B7A5-A81A55BE880D}" type="presParOf" srcId="{9BFDBEB9-E4B9-4B15-A11C-947EE02F46EE}" destId="{5E5B2913-B87A-4201-AFED-FBFC0097D7FA}" srcOrd="0" destOrd="0" presId="urn:microsoft.com/office/officeart/2008/layout/VerticalCurvedList"/>
    <dgm:cxn modelId="{A22C55CD-87BF-4618-B905-73174E37D651}" type="presParOf" srcId="{660B6093-3F7B-47B3-80EC-67D524F13CBE}" destId="{A82E436F-823D-433E-9CFA-10EC246CBEF7}" srcOrd="3" destOrd="0" presId="urn:microsoft.com/office/officeart/2008/layout/VerticalCurvedList"/>
    <dgm:cxn modelId="{DE24628F-7483-4F7C-9ED7-258EE46A1A7F}" type="presParOf" srcId="{660B6093-3F7B-47B3-80EC-67D524F13CBE}" destId="{F95E484F-0CFC-4DD1-9CD4-D6E9BEA23336}" srcOrd="4" destOrd="0" presId="urn:microsoft.com/office/officeart/2008/layout/VerticalCurvedList"/>
    <dgm:cxn modelId="{C247D8B7-5730-4634-BD19-352B9CB76433}" type="presParOf" srcId="{F95E484F-0CFC-4DD1-9CD4-D6E9BEA23336}" destId="{80A0A4D4-001B-436C-9CBD-906B1C50A32B}" srcOrd="0" destOrd="0" presId="urn:microsoft.com/office/officeart/2008/layout/VerticalCurvedList"/>
    <dgm:cxn modelId="{A9BF3788-F879-4F29-9405-5FC12EB4ED6D}" type="presParOf" srcId="{660B6093-3F7B-47B3-80EC-67D524F13CBE}" destId="{0C2247C1-C335-4CFB-BB74-3BF59722B8F2}" srcOrd="5" destOrd="0" presId="urn:microsoft.com/office/officeart/2008/layout/VerticalCurvedList"/>
    <dgm:cxn modelId="{3E24343F-D545-41A5-891B-BD4D9EBC6B85}" type="presParOf" srcId="{660B6093-3F7B-47B3-80EC-67D524F13CBE}" destId="{56FF7E0F-1086-4953-AA42-1F9D037C87E0}" srcOrd="6" destOrd="0" presId="urn:microsoft.com/office/officeart/2008/layout/VerticalCurvedList"/>
    <dgm:cxn modelId="{2A695DD6-A862-4E05-8147-5B51DC848218}" type="presParOf" srcId="{56FF7E0F-1086-4953-AA42-1F9D037C87E0}" destId="{9F551852-0638-438D-A5EB-FA86FA1C0D8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3A7B1-3B3A-41DC-A03A-C73492D19704}">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E65851-1921-4DF5-919A-BE18D0D290AF}">
      <dsp:nvSpPr>
        <dsp:cNvPr id="0" name=""/>
        <dsp:cNvSpPr/>
      </dsp:nvSpPr>
      <dsp:spPr>
        <a:xfrm>
          <a:off x="564979" y="406400"/>
          <a:ext cx="10197958" cy="8128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r>
            <a:rPr lang="en-GB" sz="4200" kern="1200" dirty="0"/>
            <a:t>Neurological development</a:t>
          </a:r>
        </a:p>
      </dsp:txBody>
      <dsp:txXfrm>
        <a:off x="564979" y="406400"/>
        <a:ext cx="10197958" cy="812800"/>
      </dsp:txXfrm>
    </dsp:sp>
    <dsp:sp modelId="{5E5B2913-B87A-4201-AFED-FBFC0097D7FA}">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2E436F-823D-433E-9CFA-10EC246CBEF7}">
      <dsp:nvSpPr>
        <dsp:cNvPr id="0" name=""/>
        <dsp:cNvSpPr/>
      </dsp:nvSpPr>
      <dsp:spPr>
        <a:xfrm>
          <a:off x="860432" y="1625599"/>
          <a:ext cx="9902505" cy="812800"/>
        </a:xfrm>
        <a:prstGeom prst="rect">
          <a:avLst/>
        </a:prstGeom>
        <a:solidFill>
          <a:schemeClr val="accent4">
            <a:hueOff val="-560030"/>
            <a:satOff val="-50000"/>
            <a:lumOff val="-27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r>
            <a:rPr lang="en-GB" sz="4200" kern="1200" dirty="0"/>
            <a:t>Poor design and evaluation</a:t>
          </a:r>
        </a:p>
      </dsp:txBody>
      <dsp:txXfrm>
        <a:off x="860432" y="1625599"/>
        <a:ext cx="9902505" cy="812800"/>
      </dsp:txXfrm>
    </dsp:sp>
    <dsp:sp modelId="{80A0A4D4-001B-436C-9CBD-906B1C50A32B}">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4">
              <a:hueOff val="-560030"/>
              <a:satOff val="-50000"/>
              <a:lumOff val="-27941"/>
              <a:alphaOff val="0"/>
            </a:schemeClr>
          </a:solidFill>
          <a:prstDash val="solid"/>
        </a:ln>
        <a:effectLst/>
      </dsp:spPr>
      <dsp:style>
        <a:lnRef idx="2">
          <a:scrgbClr r="0" g="0" b="0"/>
        </a:lnRef>
        <a:fillRef idx="1">
          <a:scrgbClr r="0" g="0" b="0"/>
        </a:fillRef>
        <a:effectRef idx="0">
          <a:scrgbClr r="0" g="0" b="0"/>
        </a:effectRef>
        <a:fontRef idx="minor"/>
      </dsp:style>
    </dsp:sp>
    <dsp:sp modelId="{0C2247C1-C335-4CFB-BB74-3BF59722B8F2}">
      <dsp:nvSpPr>
        <dsp:cNvPr id="0" name=""/>
        <dsp:cNvSpPr/>
      </dsp:nvSpPr>
      <dsp:spPr>
        <a:xfrm>
          <a:off x="564979" y="2844800"/>
          <a:ext cx="10197958" cy="812800"/>
        </a:xfrm>
        <a:prstGeom prst="rect">
          <a:avLst/>
        </a:prstGeom>
        <a:solidFill>
          <a:schemeClr val="accent4">
            <a:hueOff val="-1120061"/>
            <a:satOff val="-100000"/>
            <a:lumOff val="-5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r>
            <a:rPr lang="en-GB" sz="4200" kern="1200" dirty="0"/>
            <a:t>Overall approach is ‘young-driver centric’</a:t>
          </a:r>
        </a:p>
      </dsp:txBody>
      <dsp:txXfrm>
        <a:off x="564979" y="2844800"/>
        <a:ext cx="10197958" cy="812800"/>
      </dsp:txXfrm>
    </dsp:sp>
    <dsp:sp modelId="{9F551852-0638-438D-A5EB-FA86FA1C0D8B}">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4">
              <a:hueOff val="-1120061"/>
              <a:satOff val="-100000"/>
              <a:lumOff val="-5588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3A7B1-3B3A-41DC-A03A-C73492D19704}">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E65851-1921-4DF5-919A-BE18D0D290AF}">
      <dsp:nvSpPr>
        <dsp:cNvPr id="0" name=""/>
        <dsp:cNvSpPr/>
      </dsp:nvSpPr>
      <dsp:spPr>
        <a:xfrm>
          <a:off x="564979" y="406400"/>
          <a:ext cx="10197958" cy="8128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r>
            <a:rPr lang="en-GB" sz="4200" kern="1200" dirty="0"/>
            <a:t>Brain development</a:t>
          </a:r>
        </a:p>
      </dsp:txBody>
      <dsp:txXfrm>
        <a:off x="564979" y="406400"/>
        <a:ext cx="10197958" cy="812800"/>
      </dsp:txXfrm>
    </dsp:sp>
    <dsp:sp modelId="{5E5B2913-B87A-4201-AFED-FBFC0097D7FA}">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2E436F-823D-433E-9CFA-10EC246CBEF7}">
      <dsp:nvSpPr>
        <dsp:cNvPr id="0" name=""/>
        <dsp:cNvSpPr/>
      </dsp:nvSpPr>
      <dsp:spPr>
        <a:xfrm>
          <a:off x="860432" y="1625599"/>
          <a:ext cx="9902505" cy="812800"/>
        </a:xfrm>
        <a:prstGeom prst="rect">
          <a:avLst/>
        </a:prstGeom>
        <a:solidFill>
          <a:schemeClr val="accent4">
            <a:hueOff val="-560030"/>
            <a:satOff val="-50000"/>
            <a:lumOff val="-27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r>
            <a:rPr lang="en-GB" sz="4200" kern="1200" dirty="0"/>
            <a:t>Poor design and evaluation</a:t>
          </a:r>
        </a:p>
      </dsp:txBody>
      <dsp:txXfrm>
        <a:off x="860432" y="1625599"/>
        <a:ext cx="9902505" cy="812800"/>
      </dsp:txXfrm>
    </dsp:sp>
    <dsp:sp modelId="{80A0A4D4-001B-436C-9CBD-906B1C50A32B}">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4">
              <a:hueOff val="-560030"/>
              <a:satOff val="-50000"/>
              <a:lumOff val="-27941"/>
              <a:alphaOff val="0"/>
            </a:schemeClr>
          </a:solidFill>
          <a:prstDash val="solid"/>
        </a:ln>
        <a:effectLst/>
      </dsp:spPr>
      <dsp:style>
        <a:lnRef idx="2">
          <a:scrgbClr r="0" g="0" b="0"/>
        </a:lnRef>
        <a:fillRef idx="1">
          <a:scrgbClr r="0" g="0" b="0"/>
        </a:fillRef>
        <a:effectRef idx="0">
          <a:scrgbClr r="0" g="0" b="0"/>
        </a:effectRef>
        <a:fontRef idx="minor"/>
      </dsp:style>
    </dsp:sp>
    <dsp:sp modelId="{0C2247C1-C335-4CFB-BB74-3BF59722B8F2}">
      <dsp:nvSpPr>
        <dsp:cNvPr id="0" name=""/>
        <dsp:cNvSpPr/>
      </dsp:nvSpPr>
      <dsp:spPr>
        <a:xfrm>
          <a:off x="564979" y="2844800"/>
          <a:ext cx="10197958" cy="812800"/>
        </a:xfrm>
        <a:prstGeom prst="rect">
          <a:avLst/>
        </a:prstGeom>
        <a:solidFill>
          <a:schemeClr val="accent4">
            <a:hueOff val="-1120061"/>
            <a:satOff val="-100000"/>
            <a:lumOff val="-5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r>
            <a:rPr lang="en-GB" sz="4200" kern="1200" dirty="0"/>
            <a:t>Overall approach is ‘young-driver centric’</a:t>
          </a:r>
        </a:p>
      </dsp:txBody>
      <dsp:txXfrm>
        <a:off x="564979" y="2844800"/>
        <a:ext cx="10197958" cy="812800"/>
      </dsp:txXfrm>
    </dsp:sp>
    <dsp:sp modelId="{9F551852-0638-438D-A5EB-FA86FA1C0D8B}">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4">
              <a:hueOff val="-1120061"/>
              <a:satOff val="-100000"/>
              <a:lumOff val="-5588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3A7B1-3B3A-41DC-A03A-C73492D19704}">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E65851-1921-4DF5-919A-BE18D0D290AF}">
      <dsp:nvSpPr>
        <dsp:cNvPr id="0" name=""/>
        <dsp:cNvSpPr/>
      </dsp:nvSpPr>
      <dsp:spPr>
        <a:xfrm>
          <a:off x="564979" y="406400"/>
          <a:ext cx="10197958" cy="8128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r>
            <a:rPr lang="en-GB" sz="4200" kern="1200" dirty="0"/>
            <a:t>Brain development</a:t>
          </a:r>
        </a:p>
      </dsp:txBody>
      <dsp:txXfrm>
        <a:off x="564979" y="406400"/>
        <a:ext cx="10197958" cy="812800"/>
      </dsp:txXfrm>
    </dsp:sp>
    <dsp:sp modelId="{5E5B2913-B87A-4201-AFED-FBFC0097D7FA}">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2E436F-823D-433E-9CFA-10EC246CBEF7}">
      <dsp:nvSpPr>
        <dsp:cNvPr id="0" name=""/>
        <dsp:cNvSpPr/>
      </dsp:nvSpPr>
      <dsp:spPr>
        <a:xfrm>
          <a:off x="860432" y="1625599"/>
          <a:ext cx="9902505" cy="812800"/>
        </a:xfrm>
        <a:prstGeom prst="rect">
          <a:avLst/>
        </a:prstGeom>
        <a:solidFill>
          <a:schemeClr val="accent4">
            <a:hueOff val="-560030"/>
            <a:satOff val="-50000"/>
            <a:lumOff val="-27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r>
            <a:rPr lang="en-GB" sz="4200" kern="1200" dirty="0"/>
            <a:t>Poor design and evaluation</a:t>
          </a:r>
        </a:p>
      </dsp:txBody>
      <dsp:txXfrm>
        <a:off x="860432" y="1625599"/>
        <a:ext cx="9902505" cy="812800"/>
      </dsp:txXfrm>
    </dsp:sp>
    <dsp:sp modelId="{80A0A4D4-001B-436C-9CBD-906B1C50A32B}">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4">
              <a:hueOff val="-560030"/>
              <a:satOff val="-50000"/>
              <a:lumOff val="-27941"/>
              <a:alphaOff val="0"/>
            </a:schemeClr>
          </a:solidFill>
          <a:prstDash val="solid"/>
        </a:ln>
        <a:effectLst/>
      </dsp:spPr>
      <dsp:style>
        <a:lnRef idx="2">
          <a:scrgbClr r="0" g="0" b="0"/>
        </a:lnRef>
        <a:fillRef idx="1">
          <a:scrgbClr r="0" g="0" b="0"/>
        </a:fillRef>
        <a:effectRef idx="0">
          <a:scrgbClr r="0" g="0" b="0"/>
        </a:effectRef>
        <a:fontRef idx="minor"/>
      </dsp:style>
    </dsp:sp>
    <dsp:sp modelId="{0C2247C1-C335-4CFB-BB74-3BF59722B8F2}">
      <dsp:nvSpPr>
        <dsp:cNvPr id="0" name=""/>
        <dsp:cNvSpPr/>
      </dsp:nvSpPr>
      <dsp:spPr>
        <a:xfrm>
          <a:off x="564979" y="2844800"/>
          <a:ext cx="10197958" cy="812800"/>
        </a:xfrm>
        <a:prstGeom prst="rect">
          <a:avLst/>
        </a:prstGeom>
        <a:solidFill>
          <a:schemeClr val="accent4">
            <a:hueOff val="-1120061"/>
            <a:satOff val="-100000"/>
            <a:lumOff val="-5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r>
            <a:rPr lang="en-GB" sz="4200" kern="1200" dirty="0"/>
            <a:t>Overall approach is ‘young-driver centric’</a:t>
          </a:r>
        </a:p>
      </dsp:txBody>
      <dsp:txXfrm>
        <a:off x="564979" y="2844800"/>
        <a:ext cx="10197958" cy="812800"/>
      </dsp:txXfrm>
    </dsp:sp>
    <dsp:sp modelId="{9F551852-0638-438D-A5EB-FA86FA1C0D8B}">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4">
              <a:hueOff val="-1120061"/>
              <a:satOff val="-100000"/>
              <a:lumOff val="-5588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FD49B-C115-46FC-B4D3-EDA39ED52A71}" type="datetimeFigureOut">
              <a:rPr lang="en-GB" smtClean="0"/>
              <a:t>23/03/2017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352FB-8573-4967-B455-B404A0554E4C}" type="slidenum">
              <a:rPr lang="en-GB" smtClean="0"/>
              <a:t>‹#›</a:t>
            </a:fld>
            <a:endParaRPr lang="en-GB"/>
          </a:p>
        </p:txBody>
      </p:sp>
    </p:spTree>
    <p:extLst>
      <p:ext uri="{BB962C8B-B14F-4D97-AF65-F5344CB8AC3E}">
        <p14:creationId xmlns:p14="http://schemas.microsoft.com/office/powerpoint/2010/main" val="137976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5D8DA87-B686-4594-8494-F71A03050AE0}" type="slidenum">
              <a:rPr kumimoji="0" lang="de-DE"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3491" name="Rectangle 2"/>
          <p:cNvSpPr>
            <a:spLocks noGrp="1" noRot="1" noChangeAspect="1" noChangeArrowheads="1" noTextEdit="1"/>
          </p:cNvSpPr>
          <p:nvPr>
            <p:ph type="sldImg"/>
          </p:nvPr>
        </p:nvSpPr>
        <p:spPr>
          <a:xfrm>
            <a:off x="-1104900" y="-14288"/>
            <a:ext cx="9010650" cy="5068888"/>
          </a:xfrm>
          <a:ln/>
        </p:spPr>
      </p:sp>
      <p:sp>
        <p:nvSpPr>
          <p:cNvPr id="63492" name="Rectangle 3"/>
          <p:cNvSpPr>
            <a:spLocks noGrp="1" noChangeArrowheads="1"/>
          </p:cNvSpPr>
          <p:nvPr>
            <p:ph type="body" idx="1"/>
          </p:nvPr>
        </p:nvSpPr>
        <p:spPr>
          <a:xfrm>
            <a:off x="247046" y="5301100"/>
            <a:ext cx="6374393" cy="40895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5" tIns="44860" rIns="89715" bIns="44860"/>
          <a:lstStyle/>
          <a:p>
            <a:pPr marL="0" marR="0" indent="0" algn="l" defTabSz="4572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itchFamily="34" charset="-128"/>
                <a:cs typeface="+mn-cs"/>
              </a:rPr>
              <a:t>Based on </a:t>
            </a:r>
            <a:r>
              <a:rPr lang="en-GB" sz="1200" kern="1200" dirty="0" err="1">
                <a:solidFill>
                  <a:schemeClr val="tx1"/>
                </a:solidFill>
                <a:effectLst/>
                <a:latin typeface="+mn-lt"/>
                <a:ea typeface="MS PGothic" pitchFamily="34" charset="-128"/>
                <a:cs typeface="+mn-cs"/>
              </a:rPr>
              <a:t>DVSA</a:t>
            </a:r>
            <a:r>
              <a:rPr lang="en-GB" sz="1200" kern="1200" dirty="0">
                <a:solidFill>
                  <a:schemeClr val="tx1"/>
                </a:solidFill>
                <a:effectLst/>
                <a:latin typeface="+mn-lt"/>
                <a:ea typeface="MS PGothic" pitchFamily="34" charset="-128"/>
                <a:cs typeface="+mn-cs"/>
              </a:rPr>
              <a:t> data from 2011, around 70% of all people in GB attempting driving tests are 17-24. Around 53% are 17-19.</a:t>
            </a:r>
            <a:endParaRPr lang="en-GB" dirty="0"/>
          </a:p>
          <a:p>
            <a:pPr eaLnBrk="1" hangingPunct="1"/>
            <a:endParaRPr lang="en-US" altLang="en-US" dirty="0"/>
          </a:p>
        </p:txBody>
      </p:sp>
    </p:spTree>
    <p:extLst>
      <p:ext uri="{BB962C8B-B14F-4D97-AF65-F5344CB8AC3E}">
        <p14:creationId xmlns:p14="http://schemas.microsoft.com/office/powerpoint/2010/main" val="381898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5D8DA87-B686-4594-8494-F71A03050AE0}" type="slidenum">
              <a:rPr kumimoji="0" lang="de-DE"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3491" name="Rectangle 2"/>
          <p:cNvSpPr>
            <a:spLocks noGrp="1" noRot="1" noChangeAspect="1" noChangeArrowheads="1" noTextEdit="1"/>
          </p:cNvSpPr>
          <p:nvPr>
            <p:ph type="sldImg"/>
          </p:nvPr>
        </p:nvSpPr>
        <p:spPr>
          <a:xfrm>
            <a:off x="-1104900" y="-14288"/>
            <a:ext cx="9010650" cy="5068888"/>
          </a:xfrm>
          <a:ln/>
        </p:spPr>
      </p:sp>
      <p:sp>
        <p:nvSpPr>
          <p:cNvPr id="63492" name="Rectangle 3"/>
          <p:cNvSpPr>
            <a:spLocks noGrp="1" noChangeArrowheads="1"/>
          </p:cNvSpPr>
          <p:nvPr>
            <p:ph type="body" idx="1"/>
          </p:nvPr>
        </p:nvSpPr>
        <p:spPr>
          <a:xfrm>
            <a:off x="247046" y="5301100"/>
            <a:ext cx="6374393" cy="40895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5" tIns="44860" rIns="89715" bIns="44860"/>
          <a:lstStyle/>
          <a:p>
            <a:pPr marL="0" marR="0" indent="0" algn="l" defTabSz="4572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itchFamily="34" charset="-128"/>
                <a:cs typeface="+mn-cs"/>
              </a:rPr>
              <a:t>Based on </a:t>
            </a:r>
            <a:r>
              <a:rPr lang="en-GB" sz="1200" kern="1200" dirty="0" err="1">
                <a:solidFill>
                  <a:schemeClr val="tx1"/>
                </a:solidFill>
                <a:effectLst/>
                <a:latin typeface="+mn-lt"/>
                <a:ea typeface="MS PGothic" pitchFamily="34" charset="-128"/>
                <a:cs typeface="+mn-cs"/>
              </a:rPr>
              <a:t>DVSA</a:t>
            </a:r>
            <a:r>
              <a:rPr lang="en-GB" sz="1200" kern="1200" dirty="0">
                <a:solidFill>
                  <a:schemeClr val="tx1"/>
                </a:solidFill>
                <a:effectLst/>
                <a:latin typeface="+mn-lt"/>
                <a:ea typeface="MS PGothic" pitchFamily="34" charset="-128"/>
                <a:cs typeface="+mn-cs"/>
              </a:rPr>
              <a:t> data from 2011, around 70% of all people in GB attempting driving tests are 17-24. Around 53% are 17-19.</a:t>
            </a:r>
            <a:endParaRPr lang="en-GB" dirty="0"/>
          </a:p>
          <a:p>
            <a:pPr eaLnBrk="1" hangingPunct="1"/>
            <a:endParaRPr lang="en-US" altLang="en-US" dirty="0"/>
          </a:p>
        </p:txBody>
      </p:sp>
    </p:spTree>
    <p:extLst>
      <p:ext uri="{BB962C8B-B14F-4D97-AF65-F5344CB8AC3E}">
        <p14:creationId xmlns:p14="http://schemas.microsoft.com/office/powerpoint/2010/main" val="2381889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5D8DA87-B686-4594-8494-F71A03050AE0}" type="slidenum">
              <a:rPr kumimoji="0" lang="de-DE"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3491" name="Rectangle 2"/>
          <p:cNvSpPr>
            <a:spLocks noGrp="1" noRot="1" noChangeAspect="1" noChangeArrowheads="1" noTextEdit="1"/>
          </p:cNvSpPr>
          <p:nvPr>
            <p:ph type="sldImg"/>
          </p:nvPr>
        </p:nvSpPr>
        <p:spPr>
          <a:xfrm>
            <a:off x="-1104900" y="-14288"/>
            <a:ext cx="9010650" cy="5068888"/>
          </a:xfrm>
          <a:ln/>
        </p:spPr>
      </p:sp>
      <p:sp>
        <p:nvSpPr>
          <p:cNvPr id="63492" name="Rectangle 3"/>
          <p:cNvSpPr>
            <a:spLocks noGrp="1" noChangeArrowheads="1"/>
          </p:cNvSpPr>
          <p:nvPr>
            <p:ph type="body" idx="1"/>
          </p:nvPr>
        </p:nvSpPr>
        <p:spPr>
          <a:xfrm>
            <a:off x="247046" y="5301100"/>
            <a:ext cx="6374393" cy="40895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5" tIns="44860" rIns="89715" bIns="44860"/>
          <a:lstStyle/>
          <a:p>
            <a:r>
              <a:rPr lang="en-US" dirty="0"/>
              <a:t>17–24 year olds with 2 years or less driving experience are much more likely to make a catastrophic claim than 37–44 year old drivers with the same driving experience. </a:t>
            </a:r>
          </a:p>
          <a:p>
            <a:endParaRPr lang="en-US" dirty="0"/>
          </a:p>
          <a:p>
            <a:r>
              <a:rPr lang="en-US" dirty="0"/>
              <a:t>This clearly demonstrates that it is the age of the driver – not necessarily just their experience – that is the key factor impacting upon the likelihood of suffering a  catastrophic injury in a crash.</a:t>
            </a:r>
            <a:endParaRPr lang="en-GB" dirty="0"/>
          </a:p>
          <a:p>
            <a:pPr eaLnBrk="1" hangingPunct="1"/>
            <a:endParaRPr lang="en-US" altLang="en-US" dirty="0"/>
          </a:p>
        </p:txBody>
      </p:sp>
    </p:spTree>
    <p:extLst>
      <p:ext uri="{BB962C8B-B14F-4D97-AF65-F5344CB8AC3E}">
        <p14:creationId xmlns:p14="http://schemas.microsoft.com/office/powerpoint/2010/main" val="810094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B4E3251-B1C1-492E-9BC7-030CCEF6349D}" type="slidenum">
              <a:rPr kumimoji="0" lang="de-DE"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de-DE"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Arial" charset="0"/>
            </a:endParaRPr>
          </a:p>
        </p:txBody>
      </p:sp>
      <p:sp>
        <p:nvSpPr>
          <p:cNvPr id="64515" name="Rectangle 2"/>
          <p:cNvSpPr>
            <a:spLocks noGrp="1" noRot="1" noChangeAspect="1" noChangeArrowheads="1" noTextEdit="1"/>
          </p:cNvSpPr>
          <p:nvPr>
            <p:ph type="sldImg"/>
          </p:nvPr>
        </p:nvSpPr>
        <p:spPr>
          <a:xfrm>
            <a:off x="-1104900" y="-14288"/>
            <a:ext cx="9010650" cy="5068888"/>
          </a:xfrm>
          <a:ln/>
        </p:spPr>
      </p:sp>
      <p:sp>
        <p:nvSpPr>
          <p:cNvPr id="64516" name="Rectangle 3"/>
          <p:cNvSpPr>
            <a:spLocks noGrp="1" noChangeArrowheads="1"/>
          </p:cNvSpPr>
          <p:nvPr>
            <p:ph type="body" idx="1"/>
          </p:nvPr>
        </p:nvSpPr>
        <p:spPr>
          <a:xfrm>
            <a:off x="247046" y="5301100"/>
            <a:ext cx="6374393" cy="40895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5" tIns="44860" rIns="89715" bIns="44860"/>
          <a:lstStyle/>
          <a:p>
            <a:pPr eaLnBrk="1" hangingPunct="1"/>
            <a:endParaRPr lang="en-US" altLang="en-US"/>
          </a:p>
        </p:txBody>
      </p:sp>
    </p:spTree>
    <p:extLst>
      <p:ext uri="{BB962C8B-B14F-4D97-AF65-F5344CB8AC3E}">
        <p14:creationId xmlns:p14="http://schemas.microsoft.com/office/powerpoint/2010/main" val="224126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S PGothic" pitchFamily="34" charset="-128"/>
                <a:cs typeface="+mn-cs"/>
              </a:rPr>
              <a:t>Around 10% of novice drivers are caught for committing an offence within the two-year probationary period after passing their first practical driving test. Around 2% of novice drivers have their licences revoked under the Act.</a:t>
            </a:r>
          </a:p>
          <a:p>
            <a:endParaRPr lang="en-GB" sz="1200" kern="1200" dirty="0">
              <a:solidFill>
                <a:schemeClr val="tx1"/>
              </a:solidFill>
              <a:effectLst/>
              <a:latin typeface="+mn-lt"/>
              <a:ea typeface="MS PGothic" pitchFamily="34" charset="-128"/>
              <a:cs typeface="+mn-cs"/>
            </a:endParaRPr>
          </a:p>
          <a:p>
            <a:r>
              <a:rPr lang="en-GB" sz="1200" kern="1200" dirty="0">
                <a:solidFill>
                  <a:schemeClr val="tx1"/>
                </a:solidFill>
                <a:effectLst/>
                <a:latin typeface="+mn-lt"/>
                <a:ea typeface="MS PGothic" pitchFamily="34" charset="-128"/>
                <a:cs typeface="+mn-cs"/>
              </a:rPr>
              <a:t>The implementation of the Act was associated with a reduction in the proportion of drivers with two or more offences, a reduction in the number of offences overall and a substantial reduction in the proportion of new drivers with six or more points since the introduction of the Act. This suggests that the Act has therefore had a beneficial effect on offending patterns.</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8392F74-6D01-4893-BA11-BE86B380FA43}"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639276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Reasons:</a:t>
            </a:r>
          </a:p>
          <a:p>
            <a:r>
              <a:rPr lang="en-US" dirty="0"/>
              <a:t>Inappropriate foundation for the intervention</a:t>
            </a:r>
          </a:p>
          <a:p>
            <a:r>
              <a:rPr lang="en-US" dirty="0"/>
              <a:t>Information deficit model</a:t>
            </a:r>
          </a:p>
          <a:p>
            <a:r>
              <a:rPr lang="en-US" dirty="0"/>
              <a:t>Dosage</a:t>
            </a:r>
          </a:p>
          <a:p>
            <a:r>
              <a:rPr lang="en-US" dirty="0"/>
              <a:t>Risk as a value</a:t>
            </a:r>
          </a:p>
          <a:p>
            <a:r>
              <a:rPr lang="en-US" dirty="0"/>
              <a:t>Social norms </a:t>
            </a:r>
          </a:p>
          <a:p>
            <a:r>
              <a:rPr lang="en-US" dirty="0"/>
              <a:t>Exposure to risk</a:t>
            </a:r>
          </a:p>
          <a:p>
            <a:r>
              <a:rPr lang="en-US" dirty="0"/>
              <a:t>Economic climate</a:t>
            </a:r>
          </a:p>
          <a:p>
            <a:r>
              <a:rPr lang="en-US" dirty="0"/>
              <a:t>Realistic outcomes</a:t>
            </a:r>
          </a:p>
          <a:p>
            <a:endParaRPr lang="en-US" dirty="0"/>
          </a:p>
          <a:p>
            <a:r>
              <a:rPr lang="en-US" dirty="0"/>
              <a:t>Based on McKenna (2010)</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8392F74-6D01-4893-BA11-BE86B380FA43}"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77328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AB2A622-FFFA-4E46-A9E6-5D77E59220FA}" type="slidenum">
              <a:rPr kumimoji="0" lang="de-DE"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59395" name="Rectangle 2"/>
          <p:cNvSpPr>
            <a:spLocks noGrp="1" noRot="1" noChangeAspect="1" noChangeArrowheads="1" noTextEdit="1"/>
          </p:cNvSpPr>
          <p:nvPr>
            <p:ph type="sldImg"/>
          </p:nvPr>
        </p:nvSpPr>
        <p:spPr>
          <a:xfrm>
            <a:off x="88900" y="744538"/>
            <a:ext cx="6619875" cy="3724275"/>
          </a:xfrm>
          <a:ln/>
        </p:spPr>
      </p:sp>
      <p:sp>
        <p:nvSpPr>
          <p:cNvPr id="59396" name="Rectangle 3"/>
          <p:cNvSpPr>
            <a:spLocks noGrp="1" noChangeArrowheads="1"/>
          </p:cNvSpPr>
          <p:nvPr>
            <p:ph type="body" idx="1"/>
          </p:nvPr>
        </p:nvSpPr>
        <p:spPr>
          <a:xfrm>
            <a:off x="907005" y="4714876"/>
            <a:ext cx="4983666" cy="4467225"/>
          </a:xfrm>
          <a:noFill/>
          <a:ln/>
        </p:spPr>
        <p:txBody>
          <a:bodyPr/>
          <a:lstStyle/>
          <a:p>
            <a:r>
              <a:rPr lang="en-US" dirty="0"/>
              <a:t>Research commissioned by DfT examined current pre-driver education in the UK (</a:t>
            </a:r>
            <a:r>
              <a:rPr lang="en-US" dirty="0" err="1"/>
              <a:t>Launchbury</a:t>
            </a:r>
            <a:r>
              <a:rPr lang="en-US" dirty="0"/>
              <a:t> et al., 2007). The majority of areas in the UK provide some form of pre-driver education. Most common aims:</a:t>
            </a:r>
          </a:p>
          <a:p>
            <a:r>
              <a:rPr lang="en-US" dirty="0"/>
              <a:t>To reduce collisions among young novice drivers </a:t>
            </a:r>
          </a:p>
          <a:p>
            <a:r>
              <a:rPr lang="en-US" dirty="0"/>
              <a:t>To influence attitudes towards driving</a:t>
            </a:r>
          </a:p>
          <a:p>
            <a:r>
              <a:rPr lang="en-US" dirty="0"/>
              <a:t>To prepare young people for starting to drive or early licensure</a:t>
            </a:r>
          </a:p>
          <a:p>
            <a:r>
              <a:rPr lang="en-US" dirty="0"/>
              <a:t>To raise the awareness of the risks associated with driving </a:t>
            </a:r>
          </a:p>
        </p:txBody>
      </p:sp>
    </p:spTree>
    <p:extLst>
      <p:ext uri="{BB962C8B-B14F-4D97-AF65-F5344CB8AC3E}">
        <p14:creationId xmlns:p14="http://schemas.microsoft.com/office/powerpoint/2010/main" val="1301529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sz="1200" dirty="0"/>
              <a:t>Education should be used to support and complement  safety measures known to be effective (e.g. legislation and enforcement, policy, parental/community education, associated public health measures) </a:t>
            </a:r>
          </a:p>
          <a:p>
            <a:r>
              <a:rPr lang="en-US" sz="1200" dirty="0"/>
              <a:t>Outcomes and learning objectives should be defined and realistic</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8392F74-6D01-4893-BA11-BE86B380FA43}"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3216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8BAF049-B914-4700-A454-F828610B1CB0}" type="slidenum">
              <a:rPr kumimoji="0" lang="de-DE" alt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de-DE"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51203" name="Rectangle 2"/>
          <p:cNvSpPr>
            <a:spLocks noGrp="1" noRot="1" noChangeAspect="1" noChangeArrowheads="1" noTextEdit="1"/>
          </p:cNvSpPr>
          <p:nvPr>
            <p:ph type="sldImg"/>
          </p:nvPr>
        </p:nvSpPr>
        <p:spPr>
          <a:xfrm>
            <a:off x="-1104900" y="-14288"/>
            <a:ext cx="9010650" cy="5068888"/>
          </a:xfrm>
          <a:ln/>
        </p:spPr>
      </p:sp>
      <p:sp>
        <p:nvSpPr>
          <p:cNvPr id="51204" name="Rectangle 3"/>
          <p:cNvSpPr>
            <a:spLocks noGrp="1" noChangeArrowheads="1"/>
          </p:cNvSpPr>
          <p:nvPr>
            <p:ph type="body" idx="1"/>
          </p:nvPr>
        </p:nvSpPr>
        <p:spPr>
          <a:xfrm>
            <a:off x="247047" y="5301100"/>
            <a:ext cx="6374393" cy="40895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5" tIns="44860" rIns="89715" bIns="44860"/>
          <a:lstStyle/>
          <a:p>
            <a:pPr eaLnBrk="1" hangingPunct="1"/>
            <a:endParaRPr lang="en-US" altLang="en-US"/>
          </a:p>
        </p:txBody>
      </p:sp>
    </p:spTree>
    <p:extLst>
      <p:ext uri="{BB962C8B-B14F-4D97-AF65-F5344CB8AC3E}">
        <p14:creationId xmlns:p14="http://schemas.microsoft.com/office/powerpoint/2010/main" val="3451045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4.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253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52620" y="390526"/>
            <a:ext cx="157903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p:cNvSpPr txBox="1">
            <a:spLocks noChangeArrowheads="1"/>
          </p:cNvSpPr>
          <p:nvPr/>
        </p:nvSpPr>
        <p:spPr bwMode="auto">
          <a:xfrm>
            <a:off x="150286" y="6559552"/>
            <a:ext cx="1993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GB" altLang="en-US" sz="1200">
                <a:solidFill>
                  <a:schemeClr val="bg1"/>
                </a:solidFill>
              </a:rPr>
              <a:t>© Copyright 2016 TRL Ltd</a:t>
            </a:r>
          </a:p>
        </p:txBody>
      </p:sp>
      <p:sp>
        <p:nvSpPr>
          <p:cNvPr id="2" name="Title 1"/>
          <p:cNvSpPr>
            <a:spLocks noGrp="1"/>
          </p:cNvSpPr>
          <p:nvPr>
            <p:ph type="ctrTitle"/>
          </p:nvPr>
        </p:nvSpPr>
        <p:spPr>
          <a:xfrm>
            <a:off x="599019" y="1185335"/>
            <a:ext cx="9184687" cy="1147704"/>
          </a:xfrm>
        </p:spPr>
        <p:txBody>
          <a:bodyPr/>
          <a:lstStyle/>
          <a:p>
            <a:r>
              <a:rPr lang="en-US"/>
              <a:t>Click to edit Master title style</a:t>
            </a:r>
            <a:endParaRPr lang="en-US" dirty="0"/>
          </a:p>
        </p:txBody>
      </p:sp>
    </p:spTree>
    <p:extLst>
      <p:ext uri="{BB962C8B-B14F-4D97-AF65-F5344CB8AC3E}">
        <p14:creationId xmlns:p14="http://schemas.microsoft.com/office/powerpoint/2010/main" val="3808156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646A115-70F5-4708-AEF8-28285C8A9ADE}" type="slidenum">
              <a:rPr lang="en-GB" altLang="en-US"/>
              <a:pPr/>
              <a:t>‹#›</a:t>
            </a:fld>
            <a:endParaRPr lang="en-GB" altLang="en-US"/>
          </a:p>
        </p:txBody>
      </p:sp>
    </p:spTree>
    <p:extLst>
      <p:ext uri="{BB962C8B-B14F-4D97-AF65-F5344CB8AC3E}">
        <p14:creationId xmlns:p14="http://schemas.microsoft.com/office/powerpoint/2010/main" val="336536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609602" y="1553166"/>
            <a:ext cx="10591487" cy="4599279"/>
          </a:xfrm>
        </p:spPr>
        <p:txBody>
          <a:bodyPr>
            <a:normAutofit/>
          </a:bodyPr>
          <a:lstStyle>
            <a:lvl1pPr marL="0" marR="0" indent="0" algn="l" defTabSz="609585" rtl="0" eaLnBrk="1" fontAlgn="auto" latinLnBrk="0" hangingPunct="1">
              <a:lnSpc>
                <a:spcPct val="100000"/>
              </a:lnSpc>
              <a:spcBef>
                <a:spcPct val="20000"/>
              </a:spcBef>
              <a:spcAft>
                <a:spcPts val="0"/>
              </a:spcAft>
              <a:buClr>
                <a:schemeClr val="bg2"/>
              </a:buClr>
              <a:buSzTx/>
              <a:buFont typeface="Wingdings" charset="2"/>
              <a:buNone/>
              <a:tabLst/>
              <a:defRPr sz="3200">
                <a:solidFill>
                  <a:srgbClr val="FF641E"/>
                </a:solidFill>
              </a:defRPr>
            </a:lvl1pPr>
            <a:lvl2pPr>
              <a:defRPr sz="3200"/>
            </a:lvl2pPr>
            <a:lvl3pPr>
              <a:defRPr sz="3200"/>
            </a:lvl3pPr>
            <a:lvl4pPr>
              <a:defRPr sz="3200"/>
            </a:lvl4pPr>
            <a:lvl5pP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B9EF41A4-35CA-4FEF-BAA3-7AD7831E2243}" type="slidenum">
              <a:rPr lang="en-GB" altLang="en-US"/>
              <a:pPr/>
              <a:t>‹#›</a:t>
            </a:fld>
            <a:endParaRPr lang="en-GB" altLang="en-US"/>
          </a:p>
        </p:txBody>
      </p:sp>
    </p:spTree>
    <p:extLst>
      <p:ext uri="{BB962C8B-B14F-4D97-AF65-F5344CB8AC3E}">
        <p14:creationId xmlns:p14="http://schemas.microsoft.com/office/powerpoint/2010/main" val="389864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fld id="{257AD6E4-BF76-45E2-8B61-11EDAAFEB68B}" type="slidenum">
              <a:rPr lang="en-GB" altLang="en-US"/>
              <a:pPr/>
              <a:t>‹#›</a:t>
            </a:fld>
            <a:endParaRPr lang="en-GB" altLang="en-US"/>
          </a:p>
        </p:txBody>
      </p:sp>
    </p:spTree>
    <p:extLst>
      <p:ext uri="{BB962C8B-B14F-4D97-AF65-F5344CB8AC3E}">
        <p14:creationId xmlns:p14="http://schemas.microsoft.com/office/powerpoint/2010/main" val="429446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0">
                <a:solidFill>
                  <a:schemeClr val="bg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0">
                <a:solidFill>
                  <a:schemeClr val="bg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68C67807-6299-4372-B921-31284B8E7401}" type="slidenum">
              <a:rPr lang="en-GB" altLang="en-US"/>
              <a:pPr/>
              <a:t>‹#›</a:t>
            </a:fld>
            <a:endParaRPr lang="en-GB" altLang="en-US"/>
          </a:p>
        </p:txBody>
      </p:sp>
    </p:spTree>
    <p:extLst>
      <p:ext uri="{BB962C8B-B14F-4D97-AF65-F5344CB8AC3E}">
        <p14:creationId xmlns:p14="http://schemas.microsoft.com/office/powerpoint/2010/main" val="111750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0"/>
          <p:cNvSpPr>
            <a:spLocks noGrp="1" noChangeArrowheads="1"/>
          </p:cNvSpPr>
          <p:nvPr>
            <p:ph type="ftr" sz="quarter" idx="10"/>
          </p:nvPr>
        </p:nvSpPr>
        <p:spPr>
          <a:xfrm>
            <a:off x="292102" y="6408737"/>
            <a:ext cx="1790700" cy="247651"/>
          </a:xfrm>
          <a:prstGeom prst="rect">
            <a:avLst/>
          </a:prstGeom>
          <a:ln/>
        </p:spPr>
        <p:txBody>
          <a:bodyPr/>
          <a:lstStyle>
            <a:lvl1pPr>
              <a:defRPr/>
            </a:lvl1pPr>
          </a:lstStyle>
          <a:p>
            <a:pPr>
              <a:defRPr/>
            </a:pPr>
            <a:r>
              <a:rPr lang="de-DE"/>
              <a:t>Page </a:t>
            </a:r>
            <a:r>
              <a:rPr lang="de-DE">
                <a:sym typeface="Wingdings" pitchFamily="2" charset="2"/>
              </a:rPr>
              <a:t></a:t>
            </a:r>
            <a:r>
              <a:rPr lang="de-DE"/>
              <a:t> </a:t>
            </a:r>
            <a:fld id="{09888353-B47F-497E-A436-826D39EC6AA6}" type="slidenum">
              <a:rPr lang="de-DE"/>
              <a:pPr>
                <a:defRPr/>
              </a:pPr>
              <a:t>‹#›</a:t>
            </a:fld>
            <a:endParaRPr lang="de-DE"/>
          </a:p>
        </p:txBody>
      </p:sp>
    </p:spTree>
    <p:extLst>
      <p:ext uri="{BB962C8B-B14F-4D97-AF65-F5344CB8AC3E}">
        <p14:creationId xmlns:p14="http://schemas.microsoft.com/office/powerpoint/2010/main" val="103829387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xfrm>
            <a:off x="292102" y="6408737"/>
            <a:ext cx="1790700" cy="247651"/>
          </a:xfrm>
          <a:prstGeom prst="rect">
            <a:avLst/>
          </a:prstGeom>
          <a:ln/>
        </p:spPr>
        <p:txBody>
          <a:bodyPr/>
          <a:lstStyle>
            <a:lvl1pPr>
              <a:defRPr/>
            </a:lvl1pPr>
          </a:lstStyle>
          <a:p>
            <a:pPr>
              <a:defRPr/>
            </a:pPr>
            <a:r>
              <a:rPr lang="de-DE"/>
              <a:t>Page </a:t>
            </a:r>
            <a:r>
              <a:rPr lang="de-DE">
                <a:sym typeface="Wingdings" pitchFamily="2" charset="2"/>
              </a:rPr>
              <a:t></a:t>
            </a:r>
            <a:r>
              <a:rPr lang="de-DE"/>
              <a:t> </a:t>
            </a:r>
            <a:fld id="{86B0AE54-C688-4720-B622-B23D0BF5D907}" type="slidenum">
              <a:rPr lang="de-DE"/>
              <a:pPr>
                <a:defRPr/>
              </a:pPr>
              <a:t>‹#›</a:t>
            </a:fld>
            <a:endParaRPr lang="de-DE"/>
          </a:p>
        </p:txBody>
      </p:sp>
    </p:spTree>
    <p:extLst>
      <p:ext uri="{BB962C8B-B14F-4D97-AF65-F5344CB8AC3E}">
        <p14:creationId xmlns:p14="http://schemas.microsoft.com/office/powerpoint/2010/main" val="58211540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5333"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0"/>
          <p:cNvSpPr>
            <a:spLocks noGrp="1" noChangeArrowheads="1"/>
          </p:cNvSpPr>
          <p:nvPr>
            <p:ph type="ftr" sz="quarter" idx="10"/>
          </p:nvPr>
        </p:nvSpPr>
        <p:spPr>
          <a:xfrm>
            <a:off x="292103" y="6408737"/>
            <a:ext cx="1790700" cy="247651"/>
          </a:xfrm>
          <a:prstGeom prst="rect">
            <a:avLst/>
          </a:prstGeom>
          <a:ln/>
        </p:spPr>
        <p:txBody>
          <a:bodyPr/>
          <a:lstStyle>
            <a:lvl1pPr>
              <a:defRPr/>
            </a:lvl1pPr>
          </a:lstStyle>
          <a:p>
            <a:pPr>
              <a:defRPr/>
            </a:pPr>
            <a:r>
              <a:rPr lang="de-DE"/>
              <a:t>Page </a:t>
            </a:r>
            <a:r>
              <a:rPr lang="de-DE">
                <a:sym typeface="Wingdings" pitchFamily="2" charset="2"/>
              </a:rPr>
              <a:t></a:t>
            </a:r>
            <a:r>
              <a:rPr lang="de-DE"/>
              <a:t> </a:t>
            </a:r>
            <a:fld id="{B816D239-BB2C-431D-81CD-50631A14C7E5}" type="slidenum">
              <a:rPr lang="de-DE"/>
              <a:pPr>
                <a:defRPr/>
              </a:pPr>
              <a:t>‹#›</a:t>
            </a:fld>
            <a:endParaRPr lang="de-DE"/>
          </a:p>
        </p:txBody>
      </p:sp>
    </p:spTree>
    <p:extLst>
      <p:ext uri="{BB962C8B-B14F-4D97-AF65-F5344CB8AC3E}">
        <p14:creationId xmlns:p14="http://schemas.microsoft.com/office/powerpoint/2010/main" val="279550636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8.png"/><Relationship Id="rId5" Type="http://schemas.openxmlformats.org/officeDocument/2006/relationships/slideLayout" Target="../slideLayouts/slideLayout5.xml"/><Relationship Id="rId10"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theme" Target="../theme/theme2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183376"/>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123152"/>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223089"/>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376341"/>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196812"/>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219749"/>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452242"/>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829406"/>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517100"/>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934269"/>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2869"/>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6696691"/>
            <a:ext cx="12213339" cy="177800"/>
          </a:xfrm>
          <a:prstGeom prst="rect">
            <a:avLst/>
          </a:prstGeom>
        </p:spPr>
      </p:pic>
      <p:pic>
        <p:nvPicPr>
          <p:cNvPr id="10" name="Picture 9"/>
          <p:cNvPicPr>
            <a:picLocks noChangeAspect="1"/>
          </p:cNvPicPr>
          <p:nvPr/>
        </p:nvPicPr>
        <p:blipFill>
          <a:blip r:embed="rId3"/>
          <a:stretch>
            <a:fillRect/>
          </a:stretch>
        </p:blipFill>
        <p:spPr>
          <a:xfrm>
            <a:off x="11329601" y="6324600"/>
            <a:ext cx="338667" cy="533400"/>
          </a:xfrm>
          <a:prstGeom prst="rect">
            <a:avLst/>
          </a:prstGeom>
        </p:spPr>
      </p:pic>
      <p:sp>
        <p:nvSpPr>
          <p:cNvPr id="12" name="Slide Number Placeholder 5"/>
          <p:cNvSpPr>
            <a:spLocks noGrp="1"/>
          </p:cNvSpPr>
          <p:nvPr>
            <p:ph type="sldNum" sz="quarter" idx="4"/>
          </p:nvPr>
        </p:nvSpPr>
        <p:spPr>
          <a:xfrm>
            <a:off x="11239027" y="6356351"/>
            <a:ext cx="493036" cy="329757"/>
          </a:xfrm>
          <a:prstGeom prst="rect">
            <a:avLst/>
          </a:prstGeom>
        </p:spPr>
        <p:txBody>
          <a:bodyPr vert="horz" lIns="91440" tIns="45720" rIns="91440" bIns="45720" rtlCol="0" anchor="ctr"/>
          <a:lstStyle>
            <a:lvl1pPr algn="ctr">
              <a:defRPr sz="1600" spc="-200">
                <a:solidFill>
                  <a:schemeClr val="bg1"/>
                </a:solidFill>
                <a:latin typeface="DINPro-Medium"/>
                <a:ea typeface="Medium"/>
                <a:cs typeface="DINPro-Medium"/>
              </a:defRPr>
            </a:lvl1pPr>
          </a:lstStyle>
          <a:p>
            <a:fld id="{D9009749-9E10-874B-B383-8C53AB8DD26C}" type="slidenum">
              <a:rPr lang="en-US" smtClean="0"/>
              <a:pPr/>
              <a:t>‹#›</a:t>
            </a:fld>
            <a:endParaRPr lang="en-US" dirty="0"/>
          </a:p>
        </p:txBody>
      </p:sp>
      <p:cxnSp>
        <p:nvCxnSpPr>
          <p:cNvPr id="8" name="Straight Connector 7"/>
          <p:cNvCxnSpPr/>
          <p:nvPr/>
        </p:nvCxnSpPr>
        <p:spPr>
          <a:xfrm>
            <a:off x="465667" y="374651"/>
            <a:ext cx="423333"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2062658"/>
      </p:ext>
    </p:extLst>
  </p:cSld>
  <p:clrMap bg1="lt1" tx1="dk1" bg2="lt2" tx2="dk2" accent1="accent1" accent2="accent2" accent3="accent3" accent4="accent4" accent5="accent5" accent6="accent6" hlink="hlink" folHlink="folHlink"/>
  <p:hf hdr="0"/>
  <p:txStyles>
    <p:titleStyle>
      <a:lvl1pPr algn="l" defTabSz="609585" rtl="0" eaLnBrk="1" latinLnBrk="0" hangingPunct="1">
        <a:spcBef>
          <a:spcPct val="0"/>
        </a:spcBef>
        <a:buNone/>
        <a:defRPr sz="3467" kern="1200" baseline="0">
          <a:solidFill>
            <a:schemeClr val="tx1"/>
          </a:solidFill>
          <a:latin typeface="DINPro-Medium"/>
          <a:ea typeface="+mj-ea"/>
          <a:cs typeface="DINPro-Medium"/>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171758"/>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558091"/>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216909"/>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25986"/>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2" y="268288"/>
            <a:ext cx="938741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09600" y="1552577"/>
            <a:ext cx="105918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Slide Number Placeholder 5"/>
          <p:cNvSpPr>
            <a:spLocks noGrp="1"/>
          </p:cNvSpPr>
          <p:nvPr>
            <p:ph type="sldNum" sz="quarter" idx="4"/>
          </p:nvPr>
        </p:nvSpPr>
        <p:spPr>
          <a:xfrm>
            <a:off x="11582402" y="6262688"/>
            <a:ext cx="565151" cy="365125"/>
          </a:xfrm>
          <a:prstGeom prst="rect">
            <a:avLst/>
          </a:prstGeom>
        </p:spPr>
        <p:txBody>
          <a:bodyPr vert="horz" wrap="square" lIns="91440" tIns="45720" rIns="91440" bIns="45720" numCol="1" anchor="ctr" anchorCtr="0" compatLnSpc="1">
            <a:prstTxWarp prst="textNoShape">
              <a:avLst/>
            </a:prstTxWarp>
          </a:bodyPr>
          <a:lstStyle>
            <a:lvl1pPr algn="ctr">
              <a:defRPr sz="1600">
                <a:solidFill>
                  <a:srgbClr val="515B5E"/>
                </a:solidFill>
              </a:defRPr>
            </a:lvl1pPr>
          </a:lstStyle>
          <a:p>
            <a:fld id="{A7998DA6-F811-4F49-84BE-240308D1721F}" type="slidenum">
              <a:rPr lang="en-GB" altLang="en-US"/>
              <a:pPr/>
              <a:t>‹#›</a:t>
            </a:fld>
            <a:endParaRPr lang="en-GB" altLang="en-US"/>
          </a:p>
        </p:txBody>
      </p:sp>
      <p:pic>
        <p:nvPicPr>
          <p:cNvPr id="1030" name="Picture 6" descr="trl-logo-grey.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352620" y="390526"/>
            <a:ext cx="157903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10"/>
          <p:cNvSpPr txBox="1">
            <a:spLocks noChangeArrowheads="1"/>
          </p:cNvSpPr>
          <p:nvPr/>
        </p:nvSpPr>
        <p:spPr bwMode="auto">
          <a:xfrm>
            <a:off x="150286" y="6559552"/>
            <a:ext cx="1993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GB" altLang="en-US" sz="1200">
                <a:solidFill>
                  <a:schemeClr val="tx2"/>
                </a:solidFill>
              </a:rPr>
              <a:t>© Copyright 2016 TRL Ltd</a:t>
            </a:r>
          </a:p>
        </p:txBody>
      </p:sp>
    </p:spTree>
    <p:extLst>
      <p:ext uri="{BB962C8B-B14F-4D97-AF65-F5344CB8AC3E}">
        <p14:creationId xmlns:p14="http://schemas.microsoft.com/office/powerpoint/2010/main" val="421125535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Lst>
  <p:hf hdr="0" ftr="0" dt="0"/>
  <p:txStyles>
    <p:titleStyle>
      <a:lvl1pPr algn="l" defTabSz="609585" rtl="0" eaLnBrk="1" fontAlgn="base" hangingPunct="1">
        <a:spcBef>
          <a:spcPct val="0"/>
        </a:spcBef>
        <a:spcAft>
          <a:spcPct val="0"/>
        </a:spcAft>
        <a:defRPr sz="4267" kern="1200">
          <a:solidFill>
            <a:schemeClr val="tx2"/>
          </a:solidFill>
          <a:latin typeface="+mj-lt"/>
          <a:ea typeface="MS PGothic" pitchFamily="34" charset="-128"/>
          <a:cs typeface="+mj-cs"/>
        </a:defRPr>
      </a:lvl1pPr>
      <a:lvl2pPr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2pPr>
      <a:lvl3pPr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3pPr>
      <a:lvl4pPr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4pPr>
      <a:lvl5pPr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5pPr>
      <a:lvl6pPr marL="609585"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6pPr>
      <a:lvl7pPr marL="1219170"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7pPr>
      <a:lvl8pPr marL="1828754"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8pPr>
      <a:lvl9pPr marL="2438339"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9pPr>
    </p:titleStyle>
    <p:bodyStyle>
      <a:lvl1pPr marL="457189" indent="-457189" algn="l" defTabSz="609585" rtl="0" eaLnBrk="1" fontAlgn="base" hangingPunct="1">
        <a:spcBef>
          <a:spcPct val="20000"/>
        </a:spcBef>
        <a:spcAft>
          <a:spcPct val="0"/>
        </a:spcAft>
        <a:buClr>
          <a:schemeClr val="bg2"/>
        </a:buClr>
        <a:buFont typeface="Wingdings" pitchFamily="2" charset="2"/>
        <a:buChar char="§"/>
        <a:defRPr sz="4267" kern="1200">
          <a:solidFill>
            <a:srgbClr val="515B5E"/>
          </a:solidFill>
          <a:latin typeface="+mn-lt"/>
          <a:ea typeface="MS PGothic" pitchFamily="34" charset="-128"/>
          <a:cs typeface="+mn-cs"/>
        </a:defRPr>
      </a:lvl1pPr>
      <a:lvl2pPr marL="990575" indent="-380990" algn="l" defTabSz="609585" rtl="0" eaLnBrk="1" fontAlgn="base" hangingPunct="1">
        <a:spcBef>
          <a:spcPct val="20000"/>
        </a:spcBef>
        <a:spcAft>
          <a:spcPct val="0"/>
        </a:spcAft>
        <a:buClr>
          <a:schemeClr val="bg2"/>
        </a:buClr>
        <a:buFont typeface="Wingdings" pitchFamily="2" charset="2"/>
        <a:buChar char="§"/>
        <a:defRPr sz="3733" kern="1200">
          <a:solidFill>
            <a:srgbClr val="515B5E"/>
          </a:solidFill>
          <a:latin typeface="+mn-lt"/>
          <a:ea typeface="MS PGothic" pitchFamily="34" charset="-128"/>
          <a:cs typeface="+mn-cs"/>
        </a:defRPr>
      </a:lvl2pPr>
      <a:lvl3pPr marL="1523962" indent="-304792" algn="l" defTabSz="609585" rtl="0" eaLnBrk="1" fontAlgn="base" hangingPunct="1">
        <a:spcBef>
          <a:spcPct val="20000"/>
        </a:spcBef>
        <a:spcAft>
          <a:spcPct val="0"/>
        </a:spcAft>
        <a:buClr>
          <a:schemeClr val="bg2"/>
        </a:buClr>
        <a:buFont typeface="Wingdings" pitchFamily="2" charset="2"/>
        <a:buChar char="§"/>
        <a:defRPr sz="3200" kern="1200">
          <a:solidFill>
            <a:srgbClr val="515B5E"/>
          </a:solidFill>
          <a:latin typeface="+mn-lt"/>
          <a:ea typeface="MS PGothic" pitchFamily="34" charset="-128"/>
          <a:cs typeface="+mn-cs"/>
        </a:defRPr>
      </a:lvl3pPr>
      <a:lvl4pPr marL="2133547" indent="-304792" algn="l" defTabSz="609585" rtl="0" eaLnBrk="1" fontAlgn="base" hangingPunct="1">
        <a:spcBef>
          <a:spcPct val="20000"/>
        </a:spcBef>
        <a:spcAft>
          <a:spcPct val="0"/>
        </a:spcAft>
        <a:buClr>
          <a:schemeClr val="bg2"/>
        </a:buClr>
        <a:buFont typeface="Wingdings" pitchFamily="2" charset="2"/>
        <a:buChar char="§"/>
        <a:defRPr sz="2667" kern="1200">
          <a:solidFill>
            <a:srgbClr val="515B5E"/>
          </a:solidFill>
          <a:latin typeface="+mn-lt"/>
          <a:ea typeface="MS PGothic" pitchFamily="34" charset="-128"/>
          <a:cs typeface="+mn-cs"/>
        </a:defRPr>
      </a:lvl4pPr>
      <a:lvl5pPr marL="2743131" indent="-304792" algn="l" defTabSz="609585" rtl="0" eaLnBrk="1" fontAlgn="base" hangingPunct="1">
        <a:spcBef>
          <a:spcPct val="20000"/>
        </a:spcBef>
        <a:spcAft>
          <a:spcPct val="0"/>
        </a:spcAft>
        <a:buClr>
          <a:schemeClr val="bg2"/>
        </a:buClr>
        <a:buFont typeface="Wingdings" pitchFamily="2" charset="2"/>
        <a:buChar char="§"/>
        <a:defRPr sz="2667" kern="1200">
          <a:solidFill>
            <a:srgbClr val="515B5E"/>
          </a:solidFill>
          <a:latin typeface="+mn-lt"/>
          <a:ea typeface="MS PGothic"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696691"/>
            <a:ext cx="12213339" cy="177800"/>
          </a:xfrm>
          <a:prstGeom prst="rect">
            <a:avLst/>
          </a:prstGeom>
        </p:spPr>
      </p:pic>
      <p:pic>
        <p:nvPicPr>
          <p:cNvPr id="2" name="Picture 1" descr="sandtab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27021" y="1614311"/>
            <a:ext cx="5994400" cy="3149600"/>
          </a:xfrm>
          <a:prstGeom prst="rect">
            <a:avLst/>
          </a:prstGeom>
        </p:spPr>
      </p:pic>
    </p:spTree>
    <p:extLst>
      <p:ext uri="{BB962C8B-B14F-4D97-AF65-F5344CB8AC3E}">
        <p14:creationId xmlns:p14="http://schemas.microsoft.com/office/powerpoint/2010/main" val="46489515"/>
      </p:ext>
    </p:extLst>
  </p:cSld>
  <p:clrMap bg1="lt1" tx1="dk1" bg2="lt2" tx2="dk2" accent1="accent1" accent2="accent2" accent3="accent3" accent4="accent4" accent5="accent5" accent6="accent6" hlink="hlink" folHlink="folHlink"/>
  <p:hf hdr="0"/>
  <p:txStyles>
    <p:titleStyle>
      <a:lvl1pPr algn="l" defTabSz="609585" rtl="0" eaLnBrk="1" latinLnBrk="0" hangingPunct="1">
        <a:spcBef>
          <a:spcPct val="0"/>
        </a:spcBef>
        <a:buNone/>
        <a:defRPr sz="1200" kern="1200">
          <a:solidFill>
            <a:schemeClr val="tx1"/>
          </a:solidFill>
          <a:latin typeface="DINPro-Light"/>
          <a:ea typeface="+mj-ea"/>
          <a:cs typeface="DINPro-Light"/>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491368"/>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664386"/>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047374"/>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554408"/>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613219"/>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467074"/>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hyperlink" Target="mailto:nreed@trl.co.uk"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hyperlink" Target="https://www.abi.org.uk/~/media/Files/Documents/Publications/Public/Migrated/Motor/Improving%20the%20safety%20of%20young%20drivers.ashx" TargetMode="Externa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hyperlink" Target="https://www.abi.org.uk/~/media/Files/Documents/Publications/Public/Migrated/Motor/Improving%20the%20safety%20of%20young%20drivers.ashx" TargetMode="External"/><Relationship Id="rId5" Type="http://schemas.openxmlformats.org/officeDocument/2006/relationships/image" Target="../media/image18.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5"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2" descr="cover-blocks-whi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33" y="2108201"/>
            <a:ext cx="12192000" cy="474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7184" y="1414463"/>
            <a:ext cx="6358467" cy="94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itle 3"/>
          <p:cNvSpPr>
            <a:spLocks noGrp="1"/>
          </p:cNvSpPr>
          <p:nvPr>
            <p:ph type="ctrTitle"/>
          </p:nvPr>
        </p:nvSpPr>
        <p:spPr>
          <a:xfrm>
            <a:off x="1621369" y="2791631"/>
            <a:ext cx="9184217" cy="1147763"/>
          </a:xfrm>
        </p:spPr>
        <p:txBody>
          <a:bodyPr/>
          <a:lstStyle/>
          <a:p>
            <a:r>
              <a:rPr lang="en-GB" altLang="en-US" dirty="0">
                <a:solidFill>
                  <a:schemeClr val="bg1"/>
                </a:solidFill>
              </a:rPr>
              <a:t>A systems-based approach to young driver road safety</a:t>
            </a:r>
          </a:p>
        </p:txBody>
      </p:sp>
      <p:sp>
        <p:nvSpPr>
          <p:cNvPr id="8" name="Title 3"/>
          <p:cNvSpPr txBox="1">
            <a:spLocks/>
          </p:cNvSpPr>
          <p:nvPr/>
        </p:nvSpPr>
        <p:spPr bwMode="auto">
          <a:xfrm>
            <a:off x="1621368" y="4188821"/>
            <a:ext cx="8704888" cy="126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defTabSz="609585" fontAlgn="base">
              <a:spcBef>
                <a:spcPct val="0"/>
              </a:spcBef>
              <a:spcAft>
                <a:spcPct val="0"/>
              </a:spcAft>
            </a:pPr>
            <a:r>
              <a:rPr lang="en-GB" altLang="en-US" sz="3467" dirty="0">
                <a:solidFill>
                  <a:srgbClr val="FF641E"/>
                </a:solidFill>
              </a:rPr>
              <a:t>Highways England Road Safety Behaviour Symposium 2017</a:t>
            </a:r>
          </a:p>
          <a:p>
            <a:pPr defTabSz="609585" fontAlgn="base">
              <a:lnSpc>
                <a:spcPct val="150000"/>
              </a:lnSpc>
              <a:spcBef>
                <a:spcPct val="0"/>
              </a:spcBef>
              <a:spcAft>
                <a:spcPct val="0"/>
              </a:spcAft>
            </a:pPr>
            <a:r>
              <a:rPr lang="en-GB" altLang="en-US" sz="3467" dirty="0">
                <a:solidFill>
                  <a:srgbClr val="FF641E"/>
                </a:solidFill>
              </a:rPr>
              <a:t>Dr Neale Kinnear</a:t>
            </a:r>
          </a:p>
        </p:txBody>
      </p:sp>
    </p:spTree>
    <p:extLst>
      <p:ext uri="{BB962C8B-B14F-4D97-AF65-F5344CB8AC3E}">
        <p14:creationId xmlns:p14="http://schemas.microsoft.com/office/powerpoint/2010/main" val="2018449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Taking a wider perspective</a:t>
            </a:r>
            <a:br>
              <a:rPr lang="en-GB" dirty="0"/>
            </a:br>
            <a:r>
              <a:rPr lang="en-GB" sz="2667" dirty="0"/>
              <a:t>Young drivers in a broader context</a:t>
            </a:r>
            <a:endParaRPr lang="en-GB" dirty="0"/>
          </a:p>
        </p:txBody>
      </p:sp>
      <p:sp>
        <p:nvSpPr>
          <p:cNvPr id="3" name="Content Placeholder 2"/>
          <p:cNvSpPr>
            <a:spLocks noGrp="1"/>
          </p:cNvSpPr>
          <p:nvPr>
            <p:ph sz="half" idx="1"/>
          </p:nvPr>
        </p:nvSpPr>
        <p:spPr/>
        <p:txBody>
          <a:bodyPr/>
          <a:lstStyle/>
          <a:p>
            <a:pPr marL="0" indent="0">
              <a:buNone/>
            </a:pPr>
            <a:r>
              <a:rPr lang="en-US" sz="3200" b="1" dirty="0"/>
              <a:t>Health and wellbeing</a:t>
            </a:r>
          </a:p>
          <a:p>
            <a:r>
              <a:rPr lang="en-US" sz="3200" dirty="0"/>
              <a:t>Healthy eating</a:t>
            </a:r>
          </a:p>
          <a:p>
            <a:r>
              <a:rPr lang="en-US" sz="3200" dirty="0"/>
              <a:t>Alcohol</a:t>
            </a:r>
          </a:p>
          <a:p>
            <a:r>
              <a:rPr lang="en-US" sz="3200" dirty="0"/>
              <a:t>Drugs</a:t>
            </a:r>
          </a:p>
          <a:p>
            <a:r>
              <a:rPr lang="en-US" sz="3200" dirty="0"/>
              <a:t>Sexual health</a:t>
            </a:r>
          </a:p>
          <a:p>
            <a:r>
              <a:rPr lang="en-US" sz="3200" dirty="0"/>
              <a:t>Mental health</a:t>
            </a:r>
          </a:p>
          <a:p>
            <a:r>
              <a:rPr lang="en-US" sz="3200" dirty="0"/>
              <a:t>Lifestyle choices</a:t>
            </a:r>
          </a:p>
          <a:p>
            <a:pPr marL="0" indent="0">
              <a:buNone/>
            </a:pPr>
            <a:endParaRPr lang="en-GB" sz="3200" dirty="0"/>
          </a:p>
        </p:txBody>
      </p:sp>
      <p:sp>
        <p:nvSpPr>
          <p:cNvPr id="4" name="Content Placeholder 3"/>
          <p:cNvSpPr>
            <a:spLocks noGrp="1"/>
          </p:cNvSpPr>
          <p:nvPr>
            <p:ph sz="half" idx="2"/>
          </p:nvPr>
        </p:nvSpPr>
        <p:spPr/>
        <p:txBody>
          <a:bodyPr/>
          <a:lstStyle/>
          <a:p>
            <a:pPr marL="0" indent="0">
              <a:buNone/>
            </a:pPr>
            <a:r>
              <a:rPr lang="en-GB" sz="3200" b="1" dirty="0"/>
              <a:t>Enhancing life skills</a:t>
            </a:r>
          </a:p>
          <a:p>
            <a:r>
              <a:rPr lang="en-GB" sz="3200" dirty="0"/>
              <a:t>Decision making</a:t>
            </a:r>
          </a:p>
          <a:p>
            <a:r>
              <a:rPr lang="en-GB" sz="3200" dirty="0"/>
              <a:t>Exploring alternatives</a:t>
            </a:r>
          </a:p>
          <a:p>
            <a:r>
              <a:rPr lang="en-GB" sz="3200" dirty="0"/>
              <a:t>Assertiveness (saying ‘no’)</a:t>
            </a:r>
          </a:p>
          <a:p>
            <a:r>
              <a:rPr lang="en-GB" sz="3200" dirty="0"/>
              <a:t>Effective communication</a:t>
            </a:r>
          </a:p>
          <a:p>
            <a:r>
              <a:rPr lang="en-GB" sz="3200" dirty="0"/>
              <a:t>Responsibility</a:t>
            </a:r>
          </a:p>
          <a:p>
            <a:r>
              <a:rPr lang="en-GB" sz="3200" dirty="0"/>
              <a:t>Self-management</a:t>
            </a:r>
          </a:p>
          <a:p>
            <a:endParaRPr lang="en-GB" sz="3200" dirty="0"/>
          </a:p>
        </p:txBody>
      </p:sp>
      <p:sp>
        <p:nvSpPr>
          <p:cNvPr id="5" name="Slide Number Placeholder 4"/>
          <p:cNvSpPr>
            <a:spLocks noGrp="1"/>
          </p:cNvSpPr>
          <p:nvPr>
            <p:ph type="sldNum" sz="quarter" idx="10"/>
          </p:nvPr>
        </p:nvSpPr>
        <p:spPr/>
        <p:txBody>
          <a:bodyPr/>
          <a:lstStyle/>
          <a:p>
            <a:pPr defTabSz="609585" fontAlgn="base">
              <a:spcBef>
                <a:spcPct val="0"/>
              </a:spcBef>
              <a:spcAft>
                <a:spcPct val="0"/>
              </a:spcAft>
            </a:pPr>
            <a:fld id="{257AD6E4-BF76-45E2-8B61-11EDAAFEB68B}" type="slidenum">
              <a:rPr lang="en-GB" altLang="en-US">
                <a:latin typeface="Calibri" pitchFamily="34" charset="0"/>
                <a:ea typeface="MS PGothic" pitchFamily="34" charset="-128"/>
              </a:rPr>
              <a:pPr defTabSz="609585" fontAlgn="base">
                <a:spcBef>
                  <a:spcPct val="0"/>
                </a:spcBef>
                <a:spcAft>
                  <a:spcPct val="0"/>
                </a:spcAft>
              </a:pPr>
              <a:t>10</a:t>
            </a:fld>
            <a:endParaRPr lang="en-GB" altLang="en-US">
              <a:latin typeface="Calibri" pitchFamily="34" charset="0"/>
              <a:ea typeface="MS PGothic" pitchFamily="34" charset="-128"/>
            </a:endParaRPr>
          </a:p>
        </p:txBody>
      </p:sp>
    </p:spTree>
    <p:extLst>
      <p:ext uri="{BB962C8B-B14F-4D97-AF65-F5344CB8AC3E}">
        <p14:creationId xmlns:p14="http://schemas.microsoft.com/office/powerpoint/2010/main" val="1517294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Brain development</a:t>
            </a:r>
          </a:p>
        </p:txBody>
      </p:sp>
      <p:sp>
        <p:nvSpPr>
          <p:cNvPr id="4" name="Slide Number Placeholder 3"/>
          <p:cNvSpPr>
            <a:spLocks noGrp="1"/>
          </p:cNvSpPr>
          <p:nvPr>
            <p:ph type="sldNum" sz="quarter" idx="10"/>
          </p:nvPr>
        </p:nvSpPr>
        <p:spPr/>
        <p:txBody>
          <a:bodyPr/>
          <a:lstStyle/>
          <a:p>
            <a:pPr defTabSz="609585" fontAlgn="base">
              <a:spcBef>
                <a:spcPct val="0"/>
              </a:spcBef>
              <a:spcAft>
                <a:spcPct val="0"/>
              </a:spcAft>
            </a:pPr>
            <a:fld id="{9646A115-70F5-4708-AEF8-28285C8A9ADE}" type="slidenum">
              <a:rPr lang="en-GB" altLang="en-US">
                <a:latin typeface="Calibri" pitchFamily="34" charset="0"/>
                <a:ea typeface="MS PGothic" pitchFamily="34" charset="-128"/>
              </a:rPr>
              <a:pPr defTabSz="609585" fontAlgn="base">
                <a:spcBef>
                  <a:spcPct val="0"/>
                </a:spcBef>
                <a:spcAft>
                  <a:spcPct val="0"/>
                </a:spcAft>
              </a:pPr>
              <a:t>11</a:t>
            </a:fld>
            <a:endParaRPr lang="en-GB" altLang="en-US">
              <a:latin typeface="Calibri" pitchFamily="34" charset="0"/>
              <a:ea typeface="MS PGothic" pitchFamily="34" charset="-128"/>
            </a:endParaRPr>
          </a:p>
        </p:txBody>
      </p:sp>
      <p:pic>
        <p:nvPicPr>
          <p:cNvPr id="5" name="Picture 4" descr="NY Times ad_COLOR"/>
          <p:cNvPicPr>
            <a:picLocks noChangeAspect="1" noChangeArrowheads="1"/>
          </p:cNvPicPr>
          <p:nvPr/>
        </p:nvPicPr>
        <p:blipFill>
          <a:blip r:embed="rId2" cstate="print"/>
          <a:srcRect/>
          <a:stretch>
            <a:fillRect/>
          </a:stretch>
        </p:blipFill>
        <p:spPr bwMode="auto">
          <a:xfrm>
            <a:off x="6403740" y="1600200"/>
            <a:ext cx="4820072" cy="4456216"/>
          </a:xfrm>
          <a:prstGeom prst="rect">
            <a:avLst/>
          </a:prstGeom>
          <a:noFill/>
          <a:ln w="9525">
            <a:noFill/>
            <a:miter lim="800000"/>
            <a:headEnd/>
            <a:tailEnd/>
          </a:ln>
        </p:spPr>
      </p:pic>
      <p:sp>
        <p:nvSpPr>
          <p:cNvPr id="6" name="Content Placeholder 2"/>
          <p:cNvSpPr>
            <a:spLocks noGrp="1"/>
          </p:cNvSpPr>
          <p:nvPr>
            <p:ph idx="1"/>
          </p:nvPr>
        </p:nvSpPr>
        <p:spPr>
          <a:xfrm>
            <a:off x="609602" y="1552577"/>
            <a:ext cx="5286233" cy="4600575"/>
          </a:xfrm>
        </p:spPr>
        <p:txBody>
          <a:bodyPr/>
          <a:lstStyle/>
          <a:p>
            <a:r>
              <a:rPr lang="en-GB" sz="3200" dirty="0"/>
              <a:t>Adolescent risk behaviour traced to structural changes in brain development </a:t>
            </a:r>
            <a:r>
              <a:rPr lang="en-GB" sz="2133" dirty="0"/>
              <a:t>(Boyer, 2006; </a:t>
            </a:r>
            <a:r>
              <a:rPr lang="en-GB" sz="2133" dirty="0" err="1"/>
              <a:t>Glendon</a:t>
            </a:r>
            <a:r>
              <a:rPr lang="en-GB" sz="2133" dirty="0"/>
              <a:t> &amp; Bryan, 2011)</a:t>
            </a:r>
          </a:p>
          <a:p>
            <a:r>
              <a:rPr lang="en-GB" sz="3200" dirty="0"/>
              <a:t>Neurological mapping of the driving task explored using fMRI </a:t>
            </a:r>
            <a:r>
              <a:rPr lang="en-GB" sz="2133" dirty="0"/>
              <a:t>(Calhoun et al., 2002; </a:t>
            </a:r>
            <a:r>
              <a:rPr lang="en-GB" sz="2133" dirty="0" err="1"/>
              <a:t>Graydon</a:t>
            </a:r>
            <a:r>
              <a:rPr lang="en-GB" sz="2133" dirty="0"/>
              <a:t> et al., 2004; </a:t>
            </a:r>
            <a:r>
              <a:rPr lang="en-GB" sz="2133" dirty="0" err="1"/>
              <a:t>Horikawa</a:t>
            </a:r>
            <a:r>
              <a:rPr lang="en-GB" sz="2133" dirty="0"/>
              <a:t> et al., 2005; </a:t>
            </a:r>
            <a:r>
              <a:rPr lang="en-GB" sz="2133" dirty="0" err="1"/>
              <a:t>Spiers</a:t>
            </a:r>
            <a:r>
              <a:rPr lang="en-GB" sz="2133" dirty="0"/>
              <a:t> &amp; Maguire, 2007; Uchiyama et al., 2003; Walter et al., 2001)</a:t>
            </a:r>
          </a:p>
          <a:p>
            <a:pPr marL="0" indent="0">
              <a:buNone/>
            </a:pPr>
            <a:endParaRPr lang="en-GB" dirty="0"/>
          </a:p>
        </p:txBody>
      </p:sp>
    </p:spTree>
    <p:extLst>
      <p:ext uri="{BB962C8B-B14F-4D97-AF65-F5344CB8AC3E}">
        <p14:creationId xmlns:p14="http://schemas.microsoft.com/office/powerpoint/2010/main" val="3057070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646A115-70F5-4708-AEF8-28285C8A9ADE}" type="slidenum">
              <a:rPr lang="en-GB" altLang="en-US" smtClean="0"/>
              <a:pPr/>
              <a:t>12</a:t>
            </a:fld>
            <a:endParaRPr lang="en-GB" altLang="en-US"/>
          </a:p>
        </p:txBody>
      </p:sp>
      <p:pic>
        <p:nvPicPr>
          <p:cNvPr id="5" name="Picture 4"/>
          <p:cNvPicPr>
            <a:picLocks noChangeAspect="1"/>
          </p:cNvPicPr>
          <p:nvPr/>
        </p:nvPicPr>
        <p:blipFill>
          <a:blip r:embed="rId2"/>
          <a:stretch>
            <a:fillRect/>
          </a:stretch>
        </p:blipFill>
        <p:spPr>
          <a:xfrm>
            <a:off x="3150" y="0"/>
            <a:ext cx="12185701" cy="6858000"/>
          </a:xfrm>
          <a:prstGeom prst="rect">
            <a:avLst/>
          </a:prstGeom>
        </p:spPr>
      </p:pic>
    </p:spTree>
    <p:extLst>
      <p:ext uri="{BB962C8B-B14F-4D97-AF65-F5344CB8AC3E}">
        <p14:creationId xmlns:p14="http://schemas.microsoft.com/office/powerpoint/2010/main" val="127313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are interventions not effective?</a:t>
            </a:r>
          </a:p>
        </p:txBody>
      </p:sp>
      <p:sp>
        <p:nvSpPr>
          <p:cNvPr id="4" name="Slide Number Placeholder 3"/>
          <p:cNvSpPr>
            <a:spLocks noGrp="1"/>
          </p:cNvSpPr>
          <p:nvPr>
            <p:ph type="sldNum" sz="quarter" idx="10"/>
          </p:nvPr>
        </p:nvSpPr>
        <p:spPr/>
        <p:txBody>
          <a:bodyPr/>
          <a:lstStyle/>
          <a:p>
            <a:pPr defTabSz="609585" fontAlgn="base">
              <a:spcBef>
                <a:spcPct val="0"/>
              </a:spcBef>
              <a:spcAft>
                <a:spcPct val="0"/>
              </a:spcAft>
            </a:pPr>
            <a:fld id="{9646A115-70F5-4708-AEF8-28285C8A9ADE}" type="slidenum">
              <a:rPr lang="en-GB" altLang="en-US">
                <a:latin typeface="Calibri" pitchFamily="34" charset="0"/>
                <a:ea typeface="MS PGothic" pitchFamily="34" charset="-128"/>
              </a:rPr>
              <a:pPr defTabSz="609585" fontAlgn="base">
                <a:spcBef>
                  <a:spcPct val="0"/>
                </a:spcBef>
                <a:spcAft>
                  <a:spcPct val="0"/>
                </a:spcAft>
              </a:pPr>
              <a:t>13</a:t>
            </a:fld>
            <a:endParaRPr lang="en-GB" altLang="en-US">
              <a:latin typeface="Calibri" pitchFamily="34" charset="0"/>
              <a:ea typeface="MS PGothic" pitchFamily="34" charset="-128"/>
            </a:endParaRPr>
          </a:p>
        </p:txBody>
      </p:sp>
      <p:graphicFrame>
        <p:nvGraphicFramePr>
          <p:cNvPr id="5" name="Diagram 4"/>
          <p:cNvGraphicFramePr/>
          <p:nvPr>
            <p:extLst/>
          </p:nvPr>
        </p:nvGraphicFramePr>
        <p:xfrm>
          <a:off x="609600" y="1806433"/>
          <a:ext cx="108181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63942" y="4421875"/>
            <a:ext cx="11354937" cy="170597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585" fontAlgn="base">
              <a:spcBef>
                <a:spcPct val="0"/>
              </a:spcBef>
              <a:spcAft>
                <a:spcPct val="0"/>
              </a:spcAft>
            </a:pPr>
            <a:endParaRPr lang="en-GB" sz="2400">
              <a:solidFill>
                <a:prstClr val="white"/>
              </a:solidFill>
              <a:latin typeface="Calibri"/>
            </a:endParaRPr>
          </a:p>
        </p:txBody>
      </p:sp>
      <p:sp>
        <p:nvSpPr>
          <p:cNvPr id="6" name="Rectangle 5"/>
          <p:cNvSpPr/>
          <p:nvPr/>
        </p:nvSpPr>
        <p:spPr>
          <a:xfrm>
            <a:off x="227465" y="1544472"/>
            <a:ext cx="11354937" cy="170597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585" fontAlgn="base">
              <a:spcBef>
                <a:spcPct val="0"/>
              </a:spcBef>
              <a:spcAft>
                <a:spcPct val="0"/>
              </a:spcAft>
            </a:pPr>
            <a:endParaRPr lang="en-GB" sz="2400">
              <a:solidFill>
                <a:prstClr val="white"/>
              </a:solidFill>
              <a:latin typeface="Calibri"/>
            </a:endParaRPr>
          </a:p>
        </p:txBody>
      </p:sp>
    </p:spTree>
    <p:extLst>
      <p:ext uri="{BB962C8B-B14F-4D97-AF65-F5344CB8AC3E}">
        <p14:creationId xmlns:p14="http://schemas.microsoft.com/office/powerpoint/2010/main" val="4249116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noProof="1"/>
              <a:t>The current approach</a:t>
            </a:r>
          </a:p>
        </p:txBody>
      </p:sp>
      <p:sp>
        <p:nvSpPr>
          <p:cNvPr id="2" name="TextBox 1"/>
          <p:cNvSpPr txBox="1"/>
          <p:nvPr/>
        </p:nvSpPr>
        <p:spPr>
          <a:xfrm>
            <a:off x="1" y="2803625"/>
            <a:ext cx="1114096" cy="461665"/>
          </a:xfrm>
          <a:prstGeom prst="rect">
            <a:avLst/>
          </a:prstGeom>
          <a:noFill/>
        </p:spPr>
        <p:txBody>
          <a:bodyPr wrap="square" rtlCol="0">
            <a:spAutoFit/>
          </a:bodyPr>
          <a:lstStyle/>
          <a:p>
            <a:pPr defTabSz="609585" fontAlgn="base">
              <a:spcBef>
                <a:spcPct val="0"/>
              </a:spcBef>
              <a:spcAft>
                <a:spcPct val="0"/>
              </a:spcAft>
            </a:pPr>
            <a:r>
              <a:rPr lang="en-GB" sz="2400" dirty="0">
                <a:solidFill>
                  <a:prstClr val="black"/>
                </a:solidFill>
                <a:latin typeface="Calibri" pitchFamily="34" charset="0"/>
                <a:ea typeface="MS PGothic" pitchFamily="34" charset="-128"/>
              </a:rPr>
              <a:t>Birth</a:t>
            </a:r>
          </a:p>
        </p:txBody>
      </p:sp>
      <p:sp>
        <p:nvSpPr>
          <p:cNvPr id="5" name="TextBox 4"/>
          <p:cNvSpPr txBox="1"/>
          <p:nvPr/>
        </p:nvSpPr>
        <p:spPr>
          <a:xfrm>
            <a:off x="4427047" y="2803625"/>
            <a:ext cx="680983" cy="461665"/>
          </a:xfrm>
          <a:prstGeom prst="rect">
            <a:avLst/>
          </a:prstGeom>
          <a:noFill/>
        </p:spPr>
        <p:txBody>
          <a:bodyPr wrap="square" rtlCol="0">
            <a:spAutoFit/>
          </a:bodyPr>
          <a:lstStyle/>
          <a:p>
            <a:pPr defTabSz="609585" fontAlgn="base">
              <a:spcBef>
                <a:spcPct val="0"/>
              </a:spcBef>
              <a:spcAft>
                <a:spcPct val="0"/>
              </a:spcAft>
            </a:pPr>
            <a:r>
              <a:rPr lang="en-GB" sz="2400" dirty="0">
                <a:solidFill>
                  <a:prstClr val="black"/>
                </a:solidFill>
                <a:latin typeface="Calibri" pitchFamily="34" charset="0"/>
                <a:ea typeface="MS PGothic" pitchFamily="34" charset="-128"/>
              </a:rPr>
              <a:t>17</a:t>
            </a:r>
          </a:p>
        </p:txBody>
      </p:sp>
      <p:sp>
        <p:nvSpPr>
          <p:cNvPr id="4" name="TextBox 3"/>
          <p:cNvSpPr txBox="1"/>
          <p:nvPr/>
        </p:nvSpPr>
        <p:spPr>
          <a:xfrm>
            <a:off x="419100" y="2373060"/>
            <a:ext cx="4688928" cy="461665"/>
          </a:xfrm>
          <a:prstGeom prst="rect">
            <a:avLst/>
          </a:prstGeom>
          <a:gradFill flip="none" rotWithShape="1">
            <a:gsLst>
              <a:gs pos="49000">
                <a:schemeClr val="tx2"/>
              </a:gs>
              <a:gs pos="100000">
                <a:srgbClr val="FF0000"/>
              </a:gs>
              <a:gs pos="100000">
                <a:schemeClr val="accent1">
                  <a:tint val="23500"/>
                  <a:satMod val="160000"/>
                </a:schemeClr>
              </a:gs>
            </a:gsLst>
            <a:lin ang="2700000" scaled="1"/>
            <a:tileRect/>
          </a:gradFill>
        </p:spPr>
        <p:txBody>
          <a:bodyPr wrap="square" rtlCol="0">
            <a:spAutoFit/>
          </a:bodyPr>
          <a:lstStyle/>
          <a:p>
            <a:pPr defTabSz="609585" fontAlgn="base">
              <a:spcBef>
                <a:spcPct val="0"/>
              </a:spcBef>
              <a:spcAft>
                <a:spcPct val="0"/>
              </a:spcAft>
            </a:pPr>
            <a:r>
              <a:rPr lang="en-GB" sz="2400" b="1" dirty="0">
                <a:solidFill>
                  <a:prstClr val="white"/>
                </a:solidFill>
                <a:latin typeface="Calibri" pitchFamily="34" charset="0"/>
                <a:ea typeface="MS PGothic" pitchFamily="34" charset="-128"/>
              </a:rPr>
              <a:t>Child     Teen     Pre-driver</a:t>
            </a:r>
          </a:p>
        </p:txBody>
      </p:sp>
      <p:sp>
        <p:nvSpPr>
          <p:cNvPr id="9" name="TextBox 8"/>
          <p:cNvSpPr txBox="1"/>
          <p:nvPr/>
        </p:nvSpPr>
        <p:spPr>
          <a:xfrm>
            <a:off x="5563476" y="2373059"/>
            <a:ext cx="6060965" cy="461665"/>
          </a:xfrm>
          <a:prstGeom prst="rect">
            <a:avLst/>
          </a:prstGeom>
          <a:gradFill flip="none" rotWithShape="1">
            <a:gsLst>
              <a:gs pos="0">
                <a:schemeClr val="tx2"/>
              </a:gs>
              <a:gs pos="100000">
                <a:srgbClr val="FF0000"/>
              </a:gs>
              <a:gs pos="100000">
                <a:schemeClr val="accent1">
                  <a:tint val="23500"/>
                  <a:satMod val="160000"/>
                </a:schemeClr>
              </a:gs>
            </a:gsLst>
            <a:lin ang="10800000" scaled="1"/>
            <a:tileRect/>
          </a:gradFill>
        </p:spPr>
        <p:txBody>
          <a:bodyPr wrap="square" rtlCol="0">
            <a:spAutoFit/>
          </a:bodyPr>
          <a:lstStyle/>
          <a:p>
            <a:pPr defTabSz="609585" fontAlgn="base">
              <a:spcBef>
                <a:spcPct val="0"/>
              </a:spcBef>
              <a:spcAft>
                <a:spcPct val="0"/>
              </a:spcAft>
            </a:pPr>
            <a:r>
              <a:rPr lang="en-GB" sz="2400" b="1" dirty="0">
                <a:solidFill>
                  <a:prstClr val="white"/>
                </a:solidFill>
                <a:latin typeface="Calibri" pitchFamily="34" charset="0"/>
                <a:ea typeface="MS PGothic" pitchFamily="34" charset="-128"/>
              </a:rPr>
              <a:t>Novice 	                           Experienced</a:t>
            </a:r>
          </a:p>
        </p:txBody>
      </p:sp>
      <p:sp>
        <p:nvSpPr>
          <p:cNvPr id="10" name="TextBox 9"/>
          <p:cNvSpPr txBox="1"/>
          <p:nvPr/>
        </p:nvSpPr>
        <p:spPr>
          <a:xfrm>
            <a:off x="5958708" y="2803626"/>
            <a:ext cx="1671803" cy="830997"/>
          </a:xfrm>
          <a:prstGeom prst="rect">
            <a:avLst/>
          </a:prstGeom>
          <a:noFill/>
        </p:spPr>
        <p:txBody>
          <a:bodyPr wrap="square" rtlCol="0">
            <a:spAutoFit/>
          </a:bodyPr>
          <a:lstStyle/>
          <a:p>
            <a:pPr defTabSz="609585" fontAlgn="base">
              <a:spcBef>
                <a:spcPct val="0"/>
              </a:spcBef>
              <a:spcAft>
                <a:spcPct val="0"/>
              </a:spcAft>
            </a:pPr>
            <a:r>
              <a:rPr lang="en-GB" sz="2400" dirty="0">
                <a:solidFill>
                  <a:prstClr val="black"/>
                </a:solidFill>
                <a:latin typeface="Calibri" pitchFamily="34" charset="0"/>
                <a:ea typeface="MS PGothic" pitchFamily="34" charset="-128"/>
              </a:rPr>
              <a:t>+1 year /1000 miles</a:t>
            </a:r>
          </a:p>
        </p:txBody>
      </p:sp>
      <p:sp>
        <p:nvSpPr>
          <p:cNvPr id="11" name="TextBox 10"/>
          <p:cNvSpPr txBox="1"/>
          <p:nvPr/>
        </p:nvSpPr>
        <p:spPr>
          <a:xfrm>
            <a:off x="8582136" y="2803625"/>
            <a:ext cx="1675961" cy="461665"/>
          </a:xfrm>
          <a:prstGeom prst="rect">
            <a:avLst/>
          </a:prstGeom>
          <a:noFill/>
        </p:spPr>
        <p:txBody>
          <a:bodyPr wrap="square" rtlCol="0">
            <a:spAutoFit/>
          </a:bodyPr>
          <a:lstStyle/>
          <a:p>
            <a:pPr defTabSz="609585" fontAlgn="base">
              <a:spcBef>
                <a:spcPct val="0"/>
              </a:spcBef>
              <a:spcAft>
                <a:spcPct val="0"/>
              </a:spcAft>
            </a:pPr>
            <a:r>
              <a:rPr lang="en-GB" sz="2400" dirty="0">
                <a:solidFill>
                  <a:prstClr val="black"/>
                </a:solidFill>
                <a:latin typeface="Calibri" pitchFamily="34" charset="0"/>
                <a:ea typeface="MS PGothic" pitchFamily="34" charset="-128"/>
              </a:rPr>
              <a:t>&gt;3 years</a:t>
            </a:r>
          </a:p>
        </p:txBody>
      </p:sp>
      <p:grpSp>
        <p:nvGrpSpPr>
          <p:cNvPr id="35" name="Group 34"/>
          <p:cNvGrpSpPr/>
          <p:nvPr/>
        </p:nvGrpSpPr>
        <p:grpSpPr>
          <a:xfrm>
            <a:off x="3150969" y="2805297"/>
            <a:ext cx="2124404" cy="2063771"/>
            <a:chOff x="2127851" y="2495848"/>
            <a:chExt cx="1593303" cy="2063772"/>
          </a:xfrm>
        </p:grpSpPr>
        <p:cxnSp>
          <p:nvCxnSpPr>
            <p:cNvPr id="18" name="Straight Arrow Connector 17"/>
            <p:cNvCxnSpPr/>
            <p:nvPr/>
          </p:nvCxnSpPr>
          <p:spPr bwMode="auto">
            <a:xfrm flipV="1">
              <a:off x="2916620" y="2495848"/>
              <a:ext cx="15766" cy="160211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22" name="TextBox 21"/>
            <p:cNvSpPr txBox="1"/>
            <p:nvPr/>
          </p:nvSpPr>
          <p:spPr>
            <a:xfrm>
              <a:off x="2127851" y="4097955"/>
              <a:ext cx="1593303" cy="461665"/>
            </a:xfrm>
            <a:prstGeom prst="rect">
              <a:avLst/>
            </a:prstGeom>
            <a:noFill/>
            <a:ln w="38100">
              <a:solidFill>
                <a:srgbClr val="002060"/>
              </a:solidFill>
            </a:ln>
          </p:spPr>
          <p:txBody>
            <a:bodyPr wrap="square" rtlCol="0">
              <a:spAutoFit/>
            </a:bodyPr>
            <a:lstStyle/>
            <a:p>
              <a:pPr algn="ctr" defTabSz="609585" fontAlgn="base">
                <a:spcBef>
                  <a:spcPct val="0"/>
                </a:spcBef>
                <a:spcAft>
                  <a:spcPct val="0"/>
                </a:spcAft>
              </a:pPr>
              <a:r>
                <a:rPr lang="en-GB" sz="2400" dirty="0">
                  <a:solidFill>
                    <a:prstClr val="black"/>
                  </a:solidFill>
                  <a:latin typeface="Calibri" pitchFamily="34" charset="0"/>
                  <a:ea typeface="MS PGothic" pitchFamily="34" charset="-128"/>
                </a:rPr>
                <a:t>Education</a:t>
              </a:r>
            </a:p>
          </p:txBody>
        </p:sp>
      </p:grpSp>
      <p:sp>
        <p:nvSpPr>
          <p:cNvPr id="15" name="Rectangle 14"/>
          <p:cNvSpPr/>
          <p:nvPr/>
        </p:nvSpPr>
        <p:spPr bwMode="auto">
          <a:xfrm>
            <a:off x="4961541" y="2373059"/>
            <a:ext cx="601937" cy="492443"/>
          </a:xfrm>
          <a:prstGeom prst="rect">
            <a:avLst/>
          </a:prstGeom>
          <a:solidFill>
            <a:schemeClr val="bg2"/>
          </a:solidFill>
          <a:ln w="9525" cap="flat" cmpd="sng" algn="ctr">
            <a:noFill/>
            <a:prstDash val="solid"/>
            <a:round/>
            <a:headEnd type="none" w="med" len="med"/>
            <a:tailEnd type="none" w="med" len="med"/>
          </a:ln>
          <a:effectLst/>
        </p:spPr>
        <p:txBody>
          <a:bodyPr vert="horz" wrap="none" lIns="120000" tIns="62400" rIns="120000" bIns="62400" numCol="1" rtlCol="0" anchor="ctr" anchorCtr="0" compatLnSpc="1">
            <a:prstTxWarp prst="textNoShape">
              <a:avLst/>
            </a:prstTxWarp>
          </a:bodyPr>
          <a:lstStyle/>
          <a:p>
            <a:pPr defTabSz="1219170" fontAlgn="base">
              <a:spcBef>
                <a:spcPct val="0"/>
              </a:spcBef>
              <a:spcAft>
                <a:spcPct val="0"/>
              </a:spcAft>
            </a:pPr>
            <a:endParaRPr lang="en-GB" sz="2667">
              <a:solidFill>
                <a:prstClr val="black"/>
              </a:solidFill>
              <a:latin typeface="Arial" charset="0"/>
              <a:ea typeface="MS PGothic" pitchFamily="34" charset="-128"/>
            </a:endParaRPr>
          </a:p>
        </p:txBody>
      </p:sp>
      <p:sp>
        <p:nvSpPr>
          <p:cNvPr id="26" name="TextBox 25"/>
          <p:cNvSpPr txBox="1"/>
          <p:nvPr/>
        </p:nvSpPr>
        <p:spPr>
          <a:xfrm>
            <a:off x="4634987" y="1131629"/>
            <a:ext cx="1255039" cy="954300"/>
          </a:xfrm>
          <a:prstGeom prst="rect">
            <a:avLst/>
          </a:prstGeom>
          <a:noFill/>
        </p:spPr>
        <p:txBody>
          <a:bodyPr wrap="square" rtlCol="0">
            <a:spAutoFit/>
          </a:bodyPr>
          <a:lstStyle/>
          <a:p>
            <a:pPr algn="ctr" defTabSz="609585" fontAlgn="base">
              <a:spcBef>
                <a:spcPct val="0"/>
              </a:spcBef>
              <a:spcAft>
                <a:spcPct val="0"/>
              </a:spcAft>
            </a:pPr>
            <a:r>
              <a:rPr lang="en-GB" sz="1867" dirty="0">
                <a:solidFill>
                  <a:prstClr val="black"/>
                </a:solidFill>
                <a:latin typeface="Calibri" pitchFamily="34" charset="0"/>
                <a:ea typeface="MS PGothic" pitchFamily="34" charset="-128"/>
              </a:rPr>
              <a:t>Theory, HP, Practical tests</a:t>
            </a:r>
          </a:p>
        </p:txBody>
      </p:sp>
      <p:grpSp>
        <p:nvGrpSpPr>
          <p:cNvPr id="38" name="Group 37"/>
          <p:cNvGrpSpPr/>
          <p:nvPr/>
        </p:nvGrpSpPr>
        <p:grpSpPr>
          <a:xfrm>
            <a:off x="5275372" y="2803626"/>
            <a:ext cx="4982725" cy="1926943"/>
            <a:chOff x="3721154" y="2495849"/>
            <a:chExt cx="4997177" cy="2359930"/>
          </a:xfrm>
        </p:grpSpPr>
        <p:cxnSp>
          <p:nvCxnSpPr>
            <p:cNvPr id="29" name="Straight Connector 28"/>
            <p:cNvCxnSpPr/>
            <p:nvPr/>
          </p:nvCxnSpPr>
          <p:spPr bwMode="auto">
            <a:xfrm>
              <a:off x="3721154" y="4855779"/>
              <a:ext cx="4997177"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32" name="Straight Arrow Connector 31"/>
            <p:cNvCxnSpPr/>
            <p:nvPr/>
          </p:nvCxnSpPr>
          <p:spPr bwMode="auto">
            <a:xfrm flipV="1">
              <a:off x="8718331" y="2495849"/>
              <a:ext cx="0" cy="235993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grpSp>
      <p:sp>
        <p:nvSpPr>
          <p:cNvPr id="28" name="TextBox 27"/>
          <p:cNvSpPr txBox="1"/>
          <p:nvPr/>
        </p:nvSpPr>
        <p:spPr>
          <a:xfrm>
            <a:off x="5683006" y="2065283"/>
            <a:ext cx="2480853" cy="379656"/>
          </a:xfrm>
          <a:prstGeom prst="rect">
            <a:avLst/>
          </a:prstGeom>
          <a:noFill/>
        </p:spPr>
        <p:txBody>
          <a:bodyPr wrap="square" rtlCol="0">
            <a:spAutoFit/>
          </a:bodyPr>
          <a:lstStyle/>
          <a:p>
            <a:pPr algn="ctr" defTabSz="609585" fontAlgn="base">
              <a:spcBef>
                <a:spcPct val="0"/>
              </a:spcBef>
              <a:spcAft>
                <a:spcPct val="0"/>
              </a:spcAft>
            </a:pPr>
            <a:r>
              <a:rPr lang="en-GB" sz="1867" dirty="0">
                <a:solidFill>
                  <a:prstClr val="black"/>
                </a:solidFill>
                <a:latin typeface="Calibri" pitchFamily="34" charset="0"/>
                <a:ea typeface="MS PGothic" pitchFamily="34" charset="-128"/>
              </a:rPr>
              <a:t>New Driver’s Act</a:t>
            </a:r>
          </a:p>
        </p:txBody>
      </p:sp>
    </p:spTree>
    <p:extLst>
      <p:ext uri="{BB962C8B-B14F-4D97-AF65-F5344CB8AC3E}">
        <p14:creationId xmlns:p14="http://schemas.microsoft.com/office/powerpoint/2010/main" val="322338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if…</a:t>
            </a:r>
          </a:p>
        </p:txBody>
      </p:sp>
      <p:sp>
        <p:nvSpPr>
          <p:cNvPr id="3" name="Content Placeholder 2"/>
          <p:cNvSpPr>
            <a:spLocks noGrp="1"/>
          </p:cNvSpPr>
          <p:nvPr>
            <p:ph idx="1"/>
          </p:nvPr>
        </p:nvSpPr>
        <p:spPr/>
        <p:txBody>
          <a:bodyPr/>
          <a:lstStyle/>
          <a:p>
            <a:r>
              <a:rPr lang="en-GB" dirty="0"/>
              <a:t>Interventions were not expected to improve safety directly</a:t>
            </a:r>
          </a:p>
          <a:p>
            <a:r>
              <a:rPr lang="en-GB" dirty="0"/>
              <a:t>They were designed appropriately with realistic aims</a:t>
            </a:r>
          </a:p>
          <a:p>
            <a:r>
              <a:rPr lang="en-GB" dirty="0"/>
              <a:t>They were evaluated against realistic aims and could be justified</a:t>
            </a:r>
          </a:p>
        </p:txBody>
      </p:sp>
      <p:sp>
        <p:nvSpPr>
          <p:cNvPr id="4" name="Slide Number Placeholder 3"/>
          <p:cNvSpPr>
            <a:spLocks noGrp="1"/>
          </p:cNvSpPr>
          <p:nvPr>
            <p:ph type="sldNum" sz="quarter" idx="10"/>
          </p:nvPr>
        </p:nvSpPr>
        <p:spPr/>
        <p:txBody>
          <a:bodyPr/>
          <a:lstStyle/>
          <a:p>
            <a:pPr defTabSz="609585" fontAlgn="base">
              <a:spcBef>
                <a:spcPct val="0"/>
              </a:spcBef>
              <a:spcAft>
                <a:spcPct val="0"/>
              </a:spcAft>
            </a:pPr>
            <a:fld id="{9646A115-70F5-4708-AEF8-28285C8A9ADE}" type="slidenum">
              <a:rPr lang="en-GB" altLang="en-US">
                <a:latin typeface="Calibri" pitchFamily="34" charset="0"/>
                <a:ea typeface="MS PGothic" pitchFamily="34" charset="-128"/>
              </a:rPr>
              <a:pPr defTabSz="609585" fontAlgn="base">
                <a:spcBef>
                  <a:spcPct val="0"/>
                </a:spcBef>
                <a:spcAft>
                  <a:spcPct val="0"/>
                </a:spcAft>
              </a:pPr>
              <a:t>15</a:t>
            </a:fld>
            <a:endParaRPr lang="en-GB" altLang="en-US">
              <a:latin typeface="Calibri" pitchFamily="34" charset="0"/>
              <a:ea typeface="MS PGothic" pitchFamily="34" charset="-128"/>
            </a:endParaRPr>
          </a:p>
        </p:txBody>
      </p:sp>
    </p:spTree>
    <p:extLst>
      <p:ext uri="{BB962C8B-B14F-4D97-AF65-F5344CB8AC3E}">
        <p14:creationId xmlns:p14="http://schemas.microsoft.com/office/powerpoint/2010/main" val="1353501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are interventions not effective?</a:t>
            </a:r>
          </a:p>
        </p:txBody>
      </p:sp>
      <p:sp>
        <p:nvSpPr>
          <p:cNvPr id="4" name="Slide Number Placeholder 3"/>
          <p:cNvSpPr>
            <a:spLocks noGrp="1"/>
          </p:cNvSpPr>
          <p:nvPr>
            <p:ph type="sldNum" sz="quarter" idx="10"/>
          </p:nvPr>
        </p:nvSpPr>
        <p:spPr/>
        <p:txBody>
          <a:bodyPr/>
          <a:lstStyle/>
          <a:p>
            <a:pPr defTabSz="609585" fontAlgn="base">
              <a:spcBef>
                <a:spcPct val="0"/>
              </a:spcBef>
              <a:spcAft>
                <a:spcPct val="0"/>
              </a:spcAft>
            </a:pPr>
            <a:fld id="{9646A115-70F5-4708-AEF8-28285C8A9ADE}" type="slidenum">
              <a:rPr lang="en-GB" altLang="en-US">
                <a:latin typeface="Calibri" pitchFamily="34" charset="0"/>
                <a:ea typeface="MS PGothic" pitchFamily="34" charset="-128"/>
              </a:rPr>
              <a:pPr defTabSz="609585" fontAlgn="base">
                <a:spcBef>
                  <a:spcPct val="0"/>
                </a:spcBef>
                <a:spcAft>
                  <a:spcPct val="0"/>
                </a:spcAft>
              </a:pPr>
              <a:t>16</a:t>
            </a:fld>
            <a:endParaRPr lang="en-GB" altLang="en-US">
              <a:latin typeface="Calibri" pitchFamily="34" charset="0"/>
              <a:ea typeface="MS PGothic" pitchFamily="34" charset="-128"/>
            </a:endParaRPr>
          </a:p>
        </p:txBody>
      </p:sp>
      <p:graphicFrame>
        <p:nvGraphicFramePr>
          <p:cNvPr id="5" name="Diagram 4"/>
          <p:cNvGraphicFramePr/>
          <p:nvPr>
            <p:extLst/>
          </p:nvPr>
        </p:nvGraphicFramePr>
        <p:xfrm>
          <a:off x="609600" y="1806433"/>
          <a:ext cx="108181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227465" y="1433016"/>
            <a:ext cx="11354937" cy="292062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585" fontAlgn="base">
              <a:spcBef>
                <a:spcPct val="0"/>
              </a:spcBef>
              <a:spcAft>
                <a:spcPct val="0"/>
              </a:spcAft>
            </a:pPr>
            <a:endParaRPr lang="en-GB" sz="2400">
              <a:solidFill>
                <a:prstClr val="white"/>
              </a:solidFill>
              <a:latin typeface="Calibri"/>
            </a:endParaRPr>
          </a:p>
        </p:txBody>
      </p:sp>
    </p:spTree>
    <p:extLst>
      <p:ext uri="{BB962C8B-B14F-4D97-AF65-F5344CB8AC3E}">
        <p14:creationId xmlns:p14="http://schemas.microsoft.com/office/powerpoint/2010/main" val="485291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 system-based approach is not</a:t>
            </a:r>
          </a:p>
        </p:txBody>
      </p:sp>
      <p:sp>
        <p:nvSpPr>
          <p:cNvPr id="3" name="Content Placeholder 2"/>
          <p:cNvSpPr>
            <a:spLocks noGrp="1"/>
          </p:cNvSpPr>
          <p:nvPr>
            <p:ph idx="1"/>
          </p:nvPr>
        </p:nvSpPr>
        <p:spPr>
          <a:xfrm>
            <a:off x="609600" y="1552576"/>
            <a:ext cx="10591800" cy="5075237"/>
          </a:xfrm>
        </p:spPr>
        <p:txBody>
          <a:bodyPr/>
          <a:lstStyle/>
          <a:p>
            <a:r>
              <a:rPr lang="en-GB" sz="3200" dirty="0"/>
              <a:t>It is not safe-systems or safety culture!</a:t>
            </a:r>
          </a:p>
          <a:p>
            <a:r>
              <a:rPr lang="en-GB" sz="3200" dirty="0"/>
              <a:t>Safe-systems philosophy:</a:t>
            </a:r>
          </a:p>
          <a:p>
            <a:pPr lvl="1"/>
            <a:r>
              <a:rPr lang="en-GB" sz="2667" dirty="0"/>
              <a:t>People will make mistakes and roads, vehicles and speeds should be designed to reduce the risk of a crash and protect people in the event of a crash</a:t>
            </a:r>
          </a:p>
          <a:p>
            <a:r>
              <a:rPr lang="en-GB" sz="3200" dirty="0"/>
              <a:t>Traffic Safety Culture:</a:t>
            </a:r>
          </a:p>
          <a:p>
            <a:pPr lvl="1"/>
            <a:r>
              <a:rPr lang="en-GB" sz="2667" dirty="0"/>
              <a:t>“The assembly of underlying assumptions, beliefs, values and attitudes shared by members of a community, which interact with the community’s structures and systems to influence road safety related behaviours.” </a:t>
            </a:r>
            <a:r>
              <a:rPr lang="en-GB" sz="2133" dirty="0"/>
              <a:t>(Edwards et al., 2014)</a:t>
            </a:r>
          </a:p>
          <a:p>
            <a:pPr lvl="2"/>
            <a:endParaRPr lang="en-GB" dirty="0"/>
          </a:p>
          <a:p>
            <a:pPr lvl="2"/>
            <a:endParaRPr lang="en-GB" dirty="0"/>
          </a:p>
        </p:txBody>
      </p:sp>
      <p:sp>
        <p:nvSpPr>
          <p:cNvPr id="4" name="Slide Number Placeholder 3"/>
          <p:cNvSpPr>
            <a:spLocks noGrp="1"/>
          </p:cNvSpPr>
          <p:nvPr>
            <p:ph type="sldNum" sz="quarter" idx="10"/>
          </p:nvPr>
        </p:nvSpPr>
        <p:spPr/>
        <p:txBody>
          <a:bodyPr/>
          <a:lstStyle/>
          <a:p>
            <a:pPr defTabSz="609585" fontAlgn="base">
              <a:spcBef>
                <a:spcPct val="0"/>
              </a:spcBef>
              <a:spcAft>
                <a:spcPct val="0"/>
              </a:spcAft>
            </a:pPr>
            <a:fld id="{9646A115-70F5-4708-AEF8-28285C8A9ADE}" type="slidenum">
              <a:rPr lang="en-GB" altLang="en-US">
                <a:latin typeface="Calibri" pitchFamily="34" charset="0"/>
                <a:ea typeface="MS PGothic" pitchFamily="34" charset="-128"/>
              </a:rPr>
              <a:pPr defTabSz="609585" fontAlgn="base">
                <a:spcBef>
                  <a:spcPct val="0"/>
                </a:spcBef>
                <a:spcAft>
                  <a:spcPct val="0"/>
                </a:spcAft>
              </a:pPr>
              <a:t>17</a:t>
            </a:fld>
            <a:endParaRPr lang="en-GB" altLang="en-US">
              <a:latin typeface="Calibri" pitchFamily="34" charset="0"/>
              <a:ea typeface="MS PGothic" pitchFamily="34" charset="-128"/>
            </a:endParaRPr>
          </a:p>
        </p:txBody>
      </p:sp>
    </p:spTree>
    <p:extLst>
      <p:ext uri="{BB962C8B-B14F-4D97-AF65-F5344CB8AC3E}">
        <p14:creationId xmlns:p14="http://schemas.microsoft.com/office/powerpoint/2010/main" val="1815970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 system-based approach is</a:t>
            </a:r>
          </a:p>
        </p:txBody>
      </p:sp>
      <p:sp>
        <p:nvSpPr>
          <p:cNvPr id="3" name="Content Placeholder 2"/>
          <p:cNvSpPr>
            <a:spLocks noGrp="1"/>
          </p:cNvSpPr>
          <p:nvPr>
            <p:ph idx="1"/>
          </p:nvPr>
        </p:nvSpPr>
        <p:spPr/>
        <p:txBody>
          <a:bodyPr/>
          <a:lstStyle/>
          <a:p>
            <a:r>
              <a:rPr lang="en-GB" sz="2667" dirty="0"/>
              <a:t>Crashes are the outcome of interactions between multiple components in a complex sociotechnical system</a:t>
            </a:r>
          </a:p>
          <a:p>
            <a:endParaRPr lang="en-GB" sz="2667" dirty="0"/>
          </a:p>
          <a:p>
            <a:r>
              <a:rPr lang="en-GB" sz="2667" dirty="0"/>
              <a:t>Systems thinking aims to understand how different components of complex systems interact</a:t>
            </a:r>
          </a:p>
          <a:p>
            <a:endParaRPr lang="en-GB" sz="2667" dirty="0"/>
          </a:p>
          <a:p>
            <a:r>
              <a:rPr lang="en-GB" sz="2667" dirty="0"/>
              <a:t>It is argued that a ‘systems based approach’ rather than a driver-centric approach is required to improve the safety of young novice drivers (Scott-Parker et al., 2015; </a:t>
            </a:r>
            <a:r>
              <a:rPr lang="en-GB" sz="2667" dirty="0" err="1"/>
              <a:t>Twisk</a:t>
            </a:r>
            <a:r>
              <a:rPr lang="en-GB" sz="2667" dirty="0"/>
              <a:t> et al., 2015)</a:t>
            </a:r>
            <a:endParaRPr lang="en-GB" sz="3200" dirty="0"/>
          </a:p>
        </p:txBody>
      </p:sp>
      <p:sp>
        <p:nvSpPr>
          <p:cNvPr id="4" name="Slide Number Placeholder 3"/>
          <p:cNvSpPr>
            <a:spLocks noGrp="1"/>
          </p:cNvSpPr>
          <p:nvPr>
            <p:ph type="sldNum" sz="quarter" idx="10"/>
          </p:nvPr>
        </p:nvSpPr>
        <p:spPr/>
        <p:txBody>
          <a:bodyPr/>
          <a:lstStyle/>
          <a:p>
            <a:pPr defTabSz="609585" fontAlgn="base">
              <a:spcBef>
                <a:spcPct val="0"/>
              </a:spcBef>
              <a:spcAft>
                <a:spcPct val="0"/>
              </a:spcAft>
            </a:pPr>
            <a:fld id="{9646A115-70F5-4708-AEF8-28285C8A9ADE}" type="slidenum">
              <a:rPr lang="en-GB" altLang="en-US">
                <a:latin typeface="Calibri" pitchFamily="34" charset="0"/>
                <a:ea typeface="MS PGothic" pitchFamily="34" charset="-128"/>
              </a:rPr>
              <a:pPr defTabSz="609585" fontAlgn="base">
                <a:spcBef>
                  <a:spcPct val="0"/>
                </a:spcBef>
                <a:spcAft>
                  <a:spcPct val="0"/>
                </a:spcAft>
              </a:pPr>
              <a:t>18</a:t>
            </a:fld>
            <a:endParaRPr lang="en-GB" altLang="en-US">
              <a:latin typeface="Calibri" pitchFamily="34" charset="0"/>
              <a:ea typeface="MS PGothic" pitchFamily="34" charset="-128"/>
            </a:endParaRPr>
          </a:p>
        </p:txBody>
      </p:sp>
    </p:spTree>
    <p:extLst>
      <p:ext uri="{BB962C8B-B14F-4D97-AF65-F5344CB8AC3E}">
        <p14:creationId xmlns:p14="http://schemas.microsoft.com/office/powerpoint/2010/main" val="3086876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system’?</a:t>
            </a:r>
          </a:p>
        </p:txBody>
      </p:sp>
      <p:sp>
        <p:nvSpPr>
          <p:cNvPr id="3" name="Content Placeholder 2"/>
          <p:cNvSpPr>
            <a:spLocks noGrp="1"/>
          </p:cNvSpPr>
          <p:nvPr>
            <p:ph idx="1"/>
          </p:nvPr>
        </p:nvSpPr>
        <p:spPr>
          <a:xfrm>
            <a:off x="609600" y="1552577"/>
            <a:ext cx="10591800" cy="419660"/>
          </a:xfrm>
        </p:spPr>
        <p:txBody>
          <a:bodyPr/>
          <a:lstStyle/>
          <a:p>
            <a:r>
              <a:rPr lang="en-GB" sz="2667" dirty="0"/>
              <a:t>Developed from Rasmussen’s (1997) Risk Management Framework</a:t>
            </a:r>
          </a:p>
          <a:p>
            <a:pPr lvl="2"/>
            <a:endParaRPr lang="en-GB" dirty="0"/>
          </a:p>
          <a:p>
            <a:pPr lvl="2"/>
            <a:endParaRPr lang="en-GB" dirty="0"/>
          </a:p>
        </p:txBody>
      </p:sp>
      <p:sp>
        <p:nvSpPr>
          <p:cNvPr id="4" name="Slide Number Placeholder 3"/>
          <p:cNvSpPr>
            <a:spLocks noGrp="1"/>
          </p:cNvSpPr>
          <p:nvPr>
            <p:ph type="sldNum" sz="quarter" idx="10"/>
          </p:nvPr>
        </p:nvSpPr>
        <p:spPr/>
        <p:txBody>
          <a:bodyPr/>
          <a:lstStyle/>
          <a:p>
            <a:pPr defTabSz="609585" fontAlgn="base">
              <a:spcBef>
                <a:spcPct val="0"/>
              </a:spcBef>
              <a:spcAft>
                <a:spcPct val="0"/>
              </a:spcAft>
            </a:pPr>
            <a:fld id="{9646A115-70F5-4708-AEF8-28285C8A9ADE}" type="slidenum">
              <a:rPr lang="en-GB" altLang="en-US">
                <a:latin typeface="Calibri" pitchFamily="34" charset="0"/>
                <a:ea typeface="MS PGothic" pitchFamily="34" charset="-128"/>
              </a:rPr>
              <a:pPr defTabSz="609585" fontAlgn="base">
                <a:spcBef>
                  <a:spcPct val="0"/>
                </a:spcBef>
                <a:spcAft>
                  <a:spcPct val="0"/>
                </a:spcAft>
              </a:pPr>
              <a:t>19</a:t>
            </a:fld>
            <a:endParaRPr lang="en-GB" altLang="en-US">
              <a:latin typeface="Calibri" pitchFamily="34" charset="0"/>
              <a:ea typeface="MS PGothic" pitchFamily="34" charset="-128"/>
            </a:endParaRPr>
          </a:p>
        </p:txBody>
      </p:sp>
      <p:graphicFrame>
        <p:nvGraphicFramePr>
          <p:cNvPr id="5" name="Table 4"/>
          <p:cNvGraphicFramePr>
            <a:graphicFrameLocks noGrp="1"/>
          </p:cNvGraphicFramePr>
          <p:nvPr>
            <p:extLst/>
          </p:nvPr>
        </p:nvGraphicFramePr>
        <p:xfrm>
          <a:off x="753035" y="2150035"/>
          <a:ext cx="10448365" cy="3474720"/>
        </p:xfrm>
        <a:graphic>
          <a:graphicData uri="http://schemas.openxmlformats.org/drawingml/2006/table">
            <a:tbl>
              <a:tblPr firstRow="1" bandRow="1">
                <a:tableStyleId>{00A15C55-8517-42AA-B614-E9B94910E393}</a:tableStyleId>
              </a:tblPr>
              <a:tblGrid>
                <a:gridCol w="1152393">
                  <a:extLst>
                    <a:ext uri="{9D8B030D-6E8A-4147-A177-3AD203B41FA5}">
                      <a16:colId xmlns:a16="http://schemas.microsoft.com/office/drawing/2014/main" val="20000"/>
                    </a:ext>
                  </a:extLst>
                </a:gridCol>
                <a:gridCol w="4385321">
                  <a:extLst>
                    <a:ext uri="{9D8B030D-6E8A-4147-A177-3AD203B41FA5}">
                      <a16:colId xmlns:a16="http://schemas.microsoft.com/office/drawing/2014/main" val="20001"/>
                    </a:ext>
                  </a:extLst>
                </a:gridCol>
                <a:gridCol w="4910651">
                  <a:extLst>
                    <a:ext uri="{9D8B030D-6E8A-4147-A177-3AD203B41FA5}">
                      <a16:colId xmlns:a16="http://schemas.microsoft.com/office/drawing/2014/main" val="20002"/>
                    </a:ext>
                  </a:extLst>
                </a:gridCol>
              </a:tblGrid>
              <a:tr h="375920">
                <a:tc>
                  <a:txBody>
                    <a:bodyPr/>
                    <a:lstStyle/>
                    <a:p>
                      <a:r>
                        <a:rPr lang="en-GB" sz="1900" dirty="0"/>
                        <a:t>Level</a:t>
                      </a:r>
                    </a:p>
                  </a:txBody>
                  <a:tcPr marL="121920" marR="121920"/>
                </a:tc>
                <a:tc>
                  <a:txBody>
                    <a:bodyPr/>
                    <a:lstStyle/>
                    <a:p>
                      <a:r>
                        <a:rPr lang="en-GB" sz="1900" dirty="0"/>
                        <a:t>Domain</a:t>
                      </a:r>
                    </a:p>
                  </a:txBody>
                  <a:tcPr marL="121920" marR="121920"/>
                </a:tc>
                <a:tc>
                  <a:txBody>
                    <a:bodyPr/>
                    <a:lstStyle/>
                    <a:p>
                      <a:r>
                        <a:rPr lang="en-GB" sz="1900" dirty="0"/>
                        <a:t>Example factors</a:t>
                      </a:r>
                    </a:p>
                  </a:txBody>
                  <a:tcPr marL="121920" marR="121920"/>
                </a:tc>
                <a:extLst>
                  <a:ext uri="{0D108BD9-81ED-4DB2-BD59-A6C34878D82A}">
                    <a16:rowId xmlns:a16="http://schemas.microsoft.com/office/drawing/2014/main" val="10000"/>
                  </a:ext>
                </a:extLst>
              </a:tr>
              <a:tr h="375920">
                <a:tc>
                  <a:txBody>
                    <a:bodyPr/>
                    <a:lstStyle/>
                    <a:p>
                      <a:r>
                        <a:rPr lang="en-GB" sz="1900" dirty="0"/>
                        <a:t>1</a:t>
                      </a:r>
                    </a:p>
                  </a:txBody>
                  <a:tcPr marL="121920" marR="121920"/>
                </a:tc>
                <a:tc>
                  <a:txBody>
                    <a:bodyPr/>
                    <a:lstStyle/>
                    <a:p>
                      <a:r>
                        <a:rPr lang="en-GB" sz="1900" dirty="0"/>
                        <a:t>Government policy</a:t>
                      </a:r>
                    </a:p>
                  </a:txBody>
                  <a:tcPr marL="121920" marR="121920"/>
                </a:tc>
                <a:tc>
                  <a:txBody>
                    <a:bodyPr/>
                    <a:lstStyle/>
                    <a:p>
                      <a:r>
                        <a:rPr lang="en-GB" sz="1900" dirty="0"/>
                        <a:t>Legislative decisions and actions</a:t>
                      </a:r>
                    </a:p>
                  </a:txBody>
                  <a:tcPr marL="121920" marR="121920"/>
                </a:tc>
                <a:extLst>
                  <a:ext uri="{0D108BD9-81ED-4DB2-BD59-A6C34878D82A}">
                    <a16:rowId xmlns:a16="http://schemas.microsoft.com/office/drawing/2014/main" val="10001"/>
                  </a:ext>
                </a:extLst>
              </a:tr>
              <a:tr h="640080">
                <a:tc>
                  <a:txBody>
                    <a:bodyPr/>
                    <a:lstStyle/>
                    <a:p>
                      <a:r>
                        <a:rPr lang="en-GB" sz="1900" dirty="0"/>
                        <a:t>2</a:t>
                      </a:r>
                    </a:p>
                  </a:txBody>
                  <a:tcPr marL="121920" marR="121920"/>
                </a:tc>
                <a:tc>
                  <a:txBody>
                    <a:bodyPr/>
                    <a:lstStyle/>
                    <a:p>
                      <a:r>
                        <a:rPr lang="en-GB" sz="1900" dirty="0"/>
                        <a:t>Regulatory</a:t>
                      </a:r>
                      <a:r>
                        <a:rPr lang="en-GB" sz="1900" baseline="0" dirty="0"/>
                        <a:t> bodies and assocs.</a:t>
                      </a:r>
                    </a:p>
                  </a:txBody>
                  <a:tcPr marL="121920" marR="121920"/>
                </a:tc>
                <a:tc>
                  <a:txBody>
                    <a:bodyPr/>
                    <a:lstStyle/>
                    <a:p>
                      <a:r>
                        <a:rPr lang="en-GB" sz="1900" dirty="0"/>
                        <a:t>Implementation of legislation and requirements</a:t>
                      </a:r>
                    </a:p>
                  </a:txBody>
                  <a:tcPr marL="121920" marR="121920"/>
                </a:tc>
                <a:extLst>
                  <a:ext uri="{0D108BD9-81ED-4DB2-BD59-A6C34878D82A}">
                    <a16:rowId xmlns:a16="http://schemas.microsoft.com/office/drawing/2014/main" val="10002"/>
                  </a:ext>
                </a:extLst>
              </a:tr>
              <a:tr h="640080">
                <a:tc>
                  <a:txBody>
                    <a:bodyPr/>
                    <a:lstStyle/>
                    <a:p>
                      <a:r>
                        <a:rPr lang="en-GB" sz="1900" dirty="0"/>
                        <a:t>3</a:t>
                      </a:r>
                    </a:p>
                  </a:txBody>
                  <a:tcPr marL="121920" marR="121920"/>
                </a:tc>
                <a:tc>
                  <a:txBody>
                    <a:bodyPr/>
                    <a:lstStyle/>
                    <a:p>
                      <a:r>
                        <a:rPr lang="en-GB" sz="1900" dirty="0"/>
                        <a:t>Proximal authorities</a:t>
                      </a:r>
                    </a:p>
                  </a:txBody>
                  <a:tcPr marL="121920" marR="121920"/>
                </a:tc>
                <a:tc>
                  <a:txBody>
                    <a:bodyPr/>
                    <a:lstStyle/>
                    <a:p>
                      <a:r>
                        <a:rPr lang="en-GB" sz="1900" dirty="0"/>
                        <a:t>Local authority</a:t>
                      </a:r>
                      <a:r>
                        <a:rPr lang="en-GB" sz="1900" baseline="0" dirty="0"/>
                        <a:t> responsibilities / Parents</a:t>
                      </a:r>
                      <a:endParaRPr lang="en-GB" sz="1900" dirty="0"/>
                    </a:p>
                  </a:txBody>
                  <a:tcPr marL="121920" marR="121920"/>
                </a:tc>
                <a:extLst>
                  <a:ext uri="{0D108BD9-81ED-4DB2-BD59-A6C34878D82A}">
                    <a16:rowId xmlns:a16="http://schemas.microsoft.com/office/drawing/2014/main" val="10003"/>
                  </a:ext>
                </a:extLst>
              </a:tr>
              <a:tr h="375920">
                <a:tc>
                  <a:txBody>
                    <a:bodyPr/>
                    <a:lstStyle/>
                    <a:p>
                      <a:r>
                        <a:rPr lang="en-GB" sz="1900" dirty="0"/>
                        <a:t>4</a:t>
                      </a:r>
                    </a:p>
                  </a:txBody>
                  <a:tcPr marL="121920" marR="121920"/>
                </a:tc>
                <a:tc>
                  <a:txBody>
                    <a:bodyPr/>
                    <a:lstStyle/>
                    <a:p>
                      <a:r>
                        <a:rPr lang="en-GB" sz="1900" dirty="0"/>
                        <a:t>Other influences</a:t>
                      </a:r>
                    </a:p>
                  </a:txBody>
                  <a:tcPr marL="121920" marR="121920"/>
                </a:tc>
                <a:tc>
                  <a:txBody>
                    <a:bodyPr/>
                    <a:lstStyle/>
                    <a:p>
                      <a:r>
                        <a:rPr lang="en-GB" sz="1900" dirty="0"/>
                        <a:t>Influential others</a:t>
                      </a:r>
                    </a:p>
                  </a:txBody>
                  <a:tcPr marL="121920" marR="121920"/>
                </a:tc>
                <a:extLst>
                  <a:ext uri="{0D108BD9-81ED-4DB2-BD59-A6C34878D82A}">
                    <a16:rowId xmlns:a16="http://schemas.microsoft.com/office/drawing/2014/main" val="10004"/>
                  </a:ext>
                </a:extLst>
              </a:tr>
              <a:tr h="375920">
                <a:tc>
                  <a:txBody>
                    <a:bodyPr/>
                    <a:lstStyle/>
                    <a:p>
                      <a:r>
                        <a:rPr lang="en-GB" sz="1900" dirty="0"/>
                        <a:t>5</a:t>
                      </a:r>
                    </a:p>
                  </a:txBody>
                  <a:tcPr marL="121920" marR="121920"/>
                </a:tc>
                <a:tc>
                  <a:txBody>
                    <a:bodyPr/>
                    <a:lstStyle/>
                    <a:p>
                      <a:r>
                        <a:rPr lang="en-GB" sz="1900" dirty="0"/>
                        <a:t>Immediate</a:t>
                      </a:r>
                      <a:r>
                        <a:rPr lang="en-GB" sz="1900" baseline="0" dirty="0"/>
                        <a:t> actors</a:t>
                      </a:r>
                      <a:endParaRPr lang="en-GB" sz="1900" dirty="0"/>
                    </a:p>
                  </a:txBody>
                  <a:tcPr marL="121920" marR="121920"/>
                </a:tc>
                <a:tc>
                  <a:txBody>
                    <a:bodyPr/>
                    <a:lstStyle/>
                    <a:p>
                      <a:r>
                        <a:rPr lang="en-GB" sz="1900" dirty="0"/>
                        <a:t>Young drivers</a:t>
                      </a:r>
                    </a:p>
                  </a:txBody>
                  <a:tcPr marL="121920" marR="121920"/>
                </a:tc>
                <a:extLst>
                  <a:ext uri="{0D108BD9-81ED-4DB2-BD59-A6C34878D82A}">
                    <a16:rowId xmlns:a16="http://schemas.microsoft.com/office/drawing/2014/main" val="10005"/>
                  </a:ext>
                </a:extLst>
              </a:tr>
              <a:tr h="640080">
                <a:tc>
                  <a:txBody>
                    <a:bodyPr/>
                    <a:lstStyle/>
                    <a:p>
                      <a:r>
                        <a:rPr lang="en-GB" sz="1900" dirty="0"/>
                        <a:t>6</a:t>
                      </a:r>
                    </a:p>
                  </a:txBody>
                  <a:tcPr marL="121920" marR="121920"/>
                </a:tc>
                <a:tc>
                  <a:txBody>
                    <a:bodyPr/>
                    <a:lstStyle/>
                    <a:p>
                      <a:r>
                        <a:rPr lang="en-GB" sz="1900" dirty="0"/>
                        <a:t>Environment and</a:t>
                      </a:r>
                      <a:r>
                        <a:rPr lang="en-GB" sz="1900" baseline="0" dirty="0"/>
                        <a:t> equipment</a:t>
                      </a:r>
                      <a:endParaRPr lang="en-GB" sz="1900" dirty="0"/>
                    </a:p>
                  </a:txBody>
                  <a:tcPr marL="121920" marR="121920"/>
                </a:tc>
                <a:tc>
                  <a:txBody>
                    <a:bodyPr/>
                    <a:lstStyle/>
                    <a:p>
                      <a:r>
                        <a:rPr lang="en-GB" sz="1900" dirty="0"/>
                        <a:t>The physical</a:t>
                      </a:r>
                      <a:r>
                        <a:rPr lang="en-GB" sz="1900" baseline="0" dirty="0"/>
                        <a:t> environment and the vehicles</a:t>
                      </a:r>
                      <a:endParaRPr lang="en-GB" sz="1900" dirty="0"/>
                    </a:p>
                  </a:txBody>
                  <a:tcPr marL="121920" marR="1219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8729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4" name="Slide Number Placeholder 3"/>
          <p:cNvSpPr>
            <a:spLocks noGrp="1"/>
          </p:cNvSpPr>
          <p:nvPr>
            <p:ph type="sldNum" sz="quarter" idx="10"/>
          </p:nvPr>
        </p:nvSpPr>
        <p:spPr/>
        <p:txBody>
          <a:bodyPr/>
          <a:lstStyle/>
          <a:p>
            <a:pPr defTabSz="609585" fontAlgn="base">
              <a:spcBef>
                <a:spcPct val="0"/>
              </a:spcBef>
              <a:spcAft>
                <a:spcPct val="0"/>
              </a:spcAft>
            </a:pPr>
            <a:fld id="{9646A115-70F5-4708-AEF8-28285C8A9ADE}" type="slidenum">
              <a:rPr lang="en-GB" altLang="en-US">
                <a:latin typeface="Calibri" pitchFamily="34" charset="0"/>
                <a:ea typeface="MS PGothic" pitchFamily="34" charset="-128"/>
              </a:rPr>
              <a:pPr defTabSz="609585" fontAlgn="base">
                <a:spcBef>
                  <a:spcPct val="0"/>
                </a:spcBef>
                <a:spcAft>
                  <a:spcPct val="0"/>
                </a:spcAft>
              </a:pPr>
              <a:t>2</a:t>
            </a:fld>
            <a:endParaRPr lang="en-GB" altLang="en-US">
              <a:latin typeface="Calibri" pitchFamily="34" charset="0"/>
              <a:ea typeface="MS PGothic" pitchFamily="34" charset="-128"/>
            </a:endParaRPr>
          </a:p>
        </p:txBody>
      </p:sp>
      <p:sp>
        <p:nvSpPr>
          <p:cNvPr id="7" name="Rectangle 6"/>
          <p:cNvSpPr/>
          <p:nvPr/>
        </p:nvSpPr>
        <p:spPr>
          <a:xfrm>
            <a:off x="609600" y="1766049"/>
            <a:ext cx="1828800" cy="1004047"/>
          </a:xfrm>
          <a:prstGeom prst="rect">
            <a:avLst/>
          </a:prstGeom>
          <a:solidFill>
            <a:schemeClr val="tx2"/>
          </a:solidFill>
        </p:spPr>
        <p:style>
          <a:lnRef idx="1">
            <a:schemeClr val="accent4"/>
          </a:lnRef>
          <a:fillRef idx="3">
            <a:schemeClr val="accent4"/>
          </a:fillRef>
          <a:effectRef idx="2">
            <a:schemeClr val="accent4"/>
          </a:effectRef>
          <a:fontRef idx="minor">
            <a:schemeClr val="lt1"/>
          </a:fontRef>
        </p:style>
        <p:txBody>
          <a:bodyPr rtlCol="0" anchor="ctr"/>
          <a:lstStyle/>
          <a:p>
            <a:pPr algn="ctr" defTabSz="609585" fontAlgn="base">
              <a:spcBef>
                <a:spcPct val="0"/>
              </a:spcBef>
              <a:spcAft>
                <a:spcPct val="0"/>
              </a:spcAft>
            </a:pPr>
            <a:r>
              <a:rPr lang="en-GB" sz="3200" dirty="0">
                <a:solidFill>
                  <a:prstClr val="white"/>
                </a:solidFill>
                <a:latin typeface="Calibri"/>
              </a:rPr>
              <a:t>Who?</a:t>
            </a:r>
          </a:p>
        </p:txBody>
      </p:sp>
      <p:sp>
        <p:nvSpPr>
          <p:cNvPr id="8" name="Rectangle 7"/>
          <p:cNvSpPr/>
          <p:nvPr/>
        </p:nvSpPr>
        <p:spPr>
          <a:xfrm>
            <a:off x="2438400" y="1766049"/>
            <a:ext cx="8259483" cy="100404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defTabSz="609585" fontAlgn="base">
              <a:spcBef>
                <a:spcPct val="0"/>
              </a:spcBef>
              <a:spcAft>
                <a:spcPct val="0"/>
              </a:spcAft>
            </a:pPr>
            <a:r>
              <a:rPr lang="en-GB" sz="3200" dirty="0">
                <a:solidFill>
                  <a:prstClr val="white"/>
                </a:solidFill>
                <a:latin typeface="Calibri"/>
              </a:rPr>
              <a:t>Who is at risk?</a:t>
            </a:r>
          </a:p>
        </p:txBody>
      </p:sp>
      <p:sp>
        <p:nvSpPr>
          <p:cNvPr id="9" name="Rectangle 8"/>
          <p:cNvSpPr/>
          <p:nvPr/>
        </p:nvSpPr>
        <p:spPr>
          <a:xfrm>
            <a:off x="609600" y="2922495"/>
            <a:ext cx="1828800" cy="1004047"/>
          </a:xfrm>
          <a:prstGeom prst="rect">
            <a:avLst/>
          </a:prstGeom>
          <a:solidFill>
            <a:schemeClr val="tx2"/>
          </a:solidFill>
        </p:spPr>
        <p:style>
          <a:lnRef idx="1">
            <a:schemeClr val="accent4"/>
          </a:lnRef>
          <a:fillRef idx="3">
            <a:schemeClr val="accent4"/>
          </a:fillRef>
          <a:effectRef idx="2">
            <a:schemeClr val="accent4"/>
          </a:effectRef>
          <a:fontRef idx="minor">
            <a:schemeClr val="lt1"/>
          </a:fontRef>
        </p:style>
        <p:txBody>
          <a:bodyPr rtlCol="0" anchor="ctr"/>
          <a:lstStyle/>
          <a:p>
            <a:pPr algn="ctr" defTabSz="609585" fontAlgn="base">
              <a:spcBef>
                <a:spcPct val="0"/>
              </a:spcBef>
              <a:spcAft>
                <a:spcPct val="0"/>
              </a:spcAft>
            </a:pPr>
            <a:r>
              <a:rPr lang="en-GB" sz="3200" dirty="0">
                <a:solidFill>
                  <a:prstClr val="white"/>
                </a:solidFill>
                <a:latin typeface="Calibri"/>
              </a:rPr>
              <a:t>Why?</a:t>
            </a:r>
          </a:p>
        </p:txBody>
      </p:sp>
      <p:sp>
        <p:nvSpPr>
          <p:cNvPr id="10" name="Rectangle 9"/>
          <p:cNvSpPr/>
          <p:nvPr/>
        </p:nvSpPr>
        <p:spPr>
          <a:xfrm>
            <a:off x="2438400" y="2922495"/>
            <a:ext cx="8259483" cy="100404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defTabSz="609585" fontAlgn="base">
              <a:spcBef>
                <a:spcPct val="0"/>
              </a:spcBef>
              <a:spcAft>
                <a:spcPct val="0"/>
              </a:spcAft>
            </a:pPr>
            <a:r>
              <a:rPr lang="en-GB" sz="3200" dirty="0">
                <a:solidFill>
                  <a:prstClr val="white"/>
                </a:solidFill>
                <a:latin typeface="Calibri"/>
              </a:rPr>
              <a:t>Why do we need a systems-based approach?</a:t>
            </a:r>
          </a:p>
        </p:txBody>
      </p:sp>
      <p:sp>
        <p:nvSpPr>
          <p:cNvPr id="11" name="Rectangle 10"/>
          <p:cNvSpPr/>
          <p:nvPr/>
        </p:nvSpPr>
        <p:spPr>
          <a:xfrm>
            <a:off x="609600" y="4078942"/>
            <a:ext cx="1828800" cy="1004047"/>
          </a:xfrm>
          <a:prstGeom prst="rect">
            <a:avLst/>
          </a:prstGeom>
          <a:solidFill>
            <a:schemeClr val="tx2"/>
          </a:solidFill>
        </p:spPr>
        <p:style>
          <a:lnRef idx="1">
            <a:schemeClr val="accent4"/>
          </a:lnRef>
          <a:fillRef idx="3">
            <a:schemeClr val="accent4"/>
          </a:fillRef>
          <a:effectRef idx="2">
            <a:schemeClr val="accent4"/>
          </a:effectRef>
          <a:fontRef idx="minor">
            <a:schemeClr val="lt1"/>
          </a:fontRef>
        </p:style>
        <p:txBody>
          <a:bodyPr rtlCol="0" anchor="ctr"/>
          <a:lstStyle/>
          <a:p>
            <a:pPr algn="ctr" defTabSz="609585" fontAlgn="base">
              <a:spcBef>
                <a:spcPct val="0"/>
              </a:spcBef>
              <a:spcAft>
                <a:spcPct val="0"/>
              </a:spcAft>
            </a:pPr>
            <a:r>
              <a:rPr lang="en-GB" sz="3200" dirty="0">
                <a:solidFill>
                  <a:prstClr val="white"/>
                </a:solidFill>
                <a:latin typeface="Calibri"/>
              </a:rPr>
              <a:t>What?</a:t>
            </a:r>
          </a:p>
        </p:txBody>
      </p:sp>
      <p:sp>
        <p:nvSpPr>
          <p:cNvPr id="12" name="Rectangle 11"/>
          <p:cNvSpPr/>
          <p:nvPr/>
        </p:nvSpPr>
        <p:spPr>
          <a:xfrm>
            <a:off x="2438400" y="4078942"/>
            <a:ext cx="8259483" cy="100404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defTabSz="609585" fontAlgn="base">
              <a:spcBef>
                <a:spcPct val="0"/>
              </a:spcBef>
              <a:spcAft>
                <a:spcPct val="0"/>
              </a:spcAft>
            </a:pPr>
            <a:r>
              <a:rPr lang="en-GB" sz="3200" dirty="0">
                <a:solidFill>
                  <a:prstClr val="white"/>
                </a:solidFill>
                <a:latin typeface="Calibri"/>
              </a:rPr>
              <a:t>What is a systems-based approach?</a:t>
            </a:r>
          </a:p>
        </p:txBody>
      </p:sp>
    </p:spTree>
    <p:extLst>
      <p:ext uri="{BB962C8B-B14F-4D97-AF65-F5344CB8AC3E}">
        <p14:creationId xmlns:p14="http://schemas.microsoft.com/office/powerpoint/2010/main" val="2423046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Actors</a:t>
            </a:r>
          </a:p>
        </p:txBody>
      </p:sp>
      <p:sp>
        <p:nvSpPr>
          <p:cNvPr id="4" name="Slide Number Placeholder 3"/>
          <p:cNvSpPr>
            <a:spLocks noGrp="1"/>
          </p:cNvSpPr>
          <p:nvPr>
            <p:ph type="sldNum" sz="quarter" idx="10"/>
          </p:nvPr>
        </p:nvSpPr>
        <p:spPr/>
        <p:txBody>
          <a:bodyPr/>
          <a:lstStyle/>
          <a:p>
            <a:pPr defTabSz="609585" fontAlgn="base">
              <a:spcBef>
                <a:spcPct val="0"/>
              </a:spcBef>
              <a:spcAft>
                <a:spcPct val="0"/>
              </a:spcAft>
            </a:pPr>
            <a:fld id="{9646A115-70F5-4708-AEF8-28285C8A9ADE}" type="slidenum">
              <a:rPr lang="en-GB" altLang="en-US">
                <a:latin typeface="Calibri" pitchFamily="34" charset="0"/>
                <a:ea typeface="MS PGothic" pitchFamily="34" charset="-128"/>
              </a:rPr>
              <a:pPr defTabSz="609585" fontAlgn="base">
                <a:spcBef>
                  <a:spcPct val="0"/>
                </a:spcBef>
                <a:spcAft>
                  <a:spcPct val="0"/>
                </a:spcAft>
              </a:pPr>
              <a:t>20</a:t>
            </a:fld>
            <a:endParaRPr lang="en-GB" altLang="en-US">
              <a:latin typeface="Calibri" pitchFamily="34" charset="0"/>
              <a:ea typeface="MS PGothic" pitchFamily="34" charset="-128"/>
            </a:endParaRPr>
          </a:p>
        </p:txBody>
      </p:sp>
      <p:graphicFrame>
        <p:nvGraphicFramePr>
          <p:cNvPr id="6" name="Content Placeholder 5"/>
          <p:cNvGraphicFramePr>
            <a:graphicFrameLocks noGrp="1"/>
          </p:cNvGraphicFramePr>
          <p:nvPr>
            <p:ph idx="1"/>
            <p:extLst/>
          </p:nvPr>
        </p:nvGraphicFramePr>
        <p:xfrm>
          <a:off x="490073" y="1552573"/>
          <a:ext cx="11343339" cy="4710114"/>
        </p:xfrm>
        <a:graphic>
          <a:graphicData uri="http://schemas.openxmlformats.org/drawingml/2006/table">
            <a:tbl>
              <a:tblPr firstRow="1" bandRow="1">
                <a:tableStyleId>{C4B1156A-380E-4F78-BDF5-A606A8083BF9}</a:tableStyleId>
              </a:tblPr>
              <a:tblGrid>
                <a:gridCol w="1228903">
                  <a:extLst>
                    <a:ext uri="{9D8B030D-6E8A-4147-A177-3AD203B41FA5}">
                      <a16:colId xmlns:a16="http://schemas.microsoft.com/office/drawing/2014/main" val="20000"/>
                    </a:ext>
                  </a:extLst>
                </a:gridCol>
                <a:gridCol w="1113692">
                  <a:extLst>
                    <a:ext uri="{9D8B030D-6E8A-4147-A177-3AD203B41FA5}">
                      <a16:colId xmlns:a16="http://schemas.microsoft.com/office/drawing/2014/main" val="20001"/>
                    </a:ext>
                  </a:extLst>
                </a:gridCol>
                <a:gridCol w="1088089">
                  <a:extLst>
                    <a:ext uri="{9D8B030D-6E8A-4147-A177-3AD203B41FA5}">
                      <a16:colId xmlns:a16="http://schemas.microsoft.com/office/drawing/2014/main" val="20002"/>
                    </a:ext>
                  </a:extLst>
                </a:gridCol>
                <a:gridCol w="1164896">
                  <a:extLst>
                    <a:ext uri="{9D8B030D-6E8A-4147-A177-3AD203B41FA5}">
                      <a16:colId xmlns:a16="http://schemas.microsoft.com/office/drawing/2014/main" val="20003"/>
                    </a:ext>
                  </a:extLst>
                </a:gridCol>
                <a:gridCol w="1076089">
                  <a:extLst>
                    <a:ext uri="{9D8B030D-6E8A-4147-A177-3AD203B41FA5}">
                      <a16:colId xmlns:a16="http://schemas.microsoft.com/office/drawing/2014/main" val="20004"/>
                    </a:ext>
                  </a:extLst>
                </a:gridCol>
                <a:gridCol w="1368913">
                  <a:extLst>
                    <a:ext uri="{9D8B030D-6E8A-4147-A177-3AD203B41FA5}">
                      <a16:colId xmlns:a16="http://schemas.microsoft.com/office/drawing/2014/main" val="20005"/>
                    </a:ext>
                  </a:extLst>
                </a:gridCol>
                <a:gridCol w="1177697">
                  <a:extLst>
                    <a:ext uri="{9D8B030D-6E8A-4147-A177-3AD203B41FA5}">
                      <a16:colId xmlns:a16="http://schemas.microsoft.com/office/drawing/2014/main" val="20006"/>
                    </a:ext>
                  </a:extLst>
                </a:gridCol>
                <a:gridCol w="1152096">
                  <a:extLst>
                    <a:ext uri="{9D8B030D-6E8A-4147-A177-3AD203B41FA5}">
                      <a16:colId xmlns:a16="http://schemas.microsoft.com/office/drawing/2014/main" val="20007"/>
                    </a:ext>
                  </a:extLst>
                </a:gridCol>
                <a:gridCol w="1279695">
                  <a:extLst>
                    <a:ext uri="{9D8B030D-6E8A-4147-A177-3AD203B41FA5}">
                      <a16:colId xmlns:a16="http://schemas.microsoft.com/office/drawing/2014/main" val="20008"/>
                    </a:ext>
                  </a:extLst>
                </a:gridCol>
                <a:gridCol w="693269">
                  <a:extLst>
                    <a:ext uri="{9D8B030D-6E8A-4147-A177-3AD203B41FA5}">
                      <a16:colId xmlns:a16="http://schemas.microsoft.com/office/drawing/2014/main" val="20009"/>
                    </a:ext>
                  </a:extLst>
                </a:gridCol>
              </a:tblGrid>
              <a:tr h="785019">
                <a:tc>
                  <a:txBody>
                    <a:bodyPr/>
                    <a:lstStyle/>
                    <a:p>
                      <a:r>
                        <a:rPr lang="en-GB" sz="1100" b="1" dirty="0"/>
                        <a:t>Government policy</a:t>
                      </a:r>
                    </a:p>
                  </a:txBody>
                  <a:tcPr marL="121920" marR="121920"/>
                </a:tc>
                <a:tc>
                  <a:txBody>
                    <a:bodyPr/>
                    <a:lstStyle/>
                    <a:p>
                      <a:r>
                        <a:rPr lang="en-GB" sz="1100" b="0" dirty="0"/>
                        <a:t>DfT</a:t>
                      </a:r>
                    </a:p>
                  </a:txBody>
                  <a:tcPr marL="121920" marR="121920"/>
                </a:tc>
                <a:tc>
                  <a:txBody>
                    <a:bodyPr/>
                    <a:lstStyle/>
                    <a:p>
                      <a:r>
                        <a:rPr lang="en-GB" sz="1100" b="0" dirty="0"/>
                        <a:t>Courts</a:t>
                      </a:r>
                    </a:p>
                  </a:txBody>
                  <a:tcPr marL="121920" marR="121920"/>
                </a:tc>
                <a:tc>
                  <a:txBody>
                    <a:bodyPr/>
                    <a:lstStyle/>
                    <a:p>
                      <a:endParaRPr lang="en-GB" sz="1100" b="0"/>
                    </a:p>
                  </a:txBody>
                  <a:tcPr marL="121920" marR="121920"/>
                </a:tc>
                <a:tc>
                  <a:txBody>
                    <a:bodyPr/>
                    <a:lstStyle/>
                    <a:p>
                      <a:endParaRPr lang="en-GB" sz="1100" b="0" dirty="0"/>
                    </a:p>
                  </a:txBody>
                  <a:tcPr marL="121920" marR="121920"/>
                </a:tc>
                <a:tc>
                  <a:txBody>
                    <a:bodyPr/>
                    <a:lstStyle/>
                    <a:p>
                      <a:endParaRPr lang="en-GB" sz="1100" b="0" dirty="0"/>
                    </a:p>
                  </a:txBody>
                  <a:tcPr marL="121920" marR="121920"/>
                </a:tc>
                <a:tc>
                  <a:txBody>
                    <a:bodyPr/>
                    <a:lstStyle/>
                    <a:p>
                      <a:endParaRPr lang="en-GB" sz="1100" b="0" dirty="0"/>
                    </a:p>
                  </a:txBody>
                  <a:tcPr marL="121920" marR="121920"/>
                </a:tc>
                <a:tc>
                  <a:txBody>
                    <a:bodyPr/>
                    <a:lstStyle/>
                    <a:p>
                      <a:endParaRPr lang="en-GB" sz="1100" b="0" dirty="0"/>
                    </a:p>
                  </a:txBody>
                  <a:tcPr marL="121920" marR="121920"/>
                </a:tc>
                <a:tc>
                  <a:txBody>
                    <a:bodyPr/>
                    <a:lstStyle/>
                    <a:p>
                      <a:endParaRPr lang="en-GB" sz="1100" b="0" dirty="0"/>
                    </a:p>
                  </a:txBody>
                  <a:tcPr marL="121920" marR="121920"/>
                </a:tc>
                <a:tc>
                  <a:txBody>
                    <a:bodyPr/>
                    <a:lstStyle/>
                    <a:p>
                      <a:endParaRPr lang="en-GB" sz="1100" b="0" dirty="0"/>
                    </a:p>
                  </a:txBody>
                  <a:tcPr marL="121920" marR="121920"/>
                </a:tc>
                <a:extLst>
                  <a:ext uri="{0D108BD9-81ED-4DB2-BD59-A6C34878D82A}">
                    <a16:rowId xmlns:a16="http://schemas.microsoft.com/office/drawing/2014/main" val="10000"/>
                  </a:ext>
                </a:extLst>
              </a:tr>
              <a:tr h="785019">
                <a:tc>
                  <a:txBody>
                    <a:bodyPr/>
                    <a:lstStyle/>
                    <a:p>
                      <a:r>
                        <a:rPr lang="en-GB" sz="1100" b="1" dirty="0"/>
                        <a:t>Regulatory</a:t>
                      </a:r>
                      <a:r>
                        <a:rPr lang="en-GB" sz="1100" b="1" baseline="0" dirty="0"/>
                        <a:t> bodies and assocs.</a:t>
                      </a:r>
                    </a:p>
                  </a:txBody>
                  <a:tcPr marL="121920" marR="121920"/>
                </a:tc>
                <a:tc>
                  <a:txBody>
                    <a:bodyPr/>
                    <a:lstStyle/>
                    <a:p>
                      <a:r>
                        <a:rPr lang="en-GB" sz="1100" dirty="0"/>
                        <a:t>Highways England</a:t>
                      </a:r>
                    </a:p>
                  </a:txBody>
                  <a:tcPr marL="121920" marR="121920"/>
                </a:tc>
                <a:tc>
                  <a:txBody>
                    <a:bodyPr/>
                    <a:lstStyle/>
                    <a:p>
                      <a:r>
                        <a:rPr lang="en-GB" sz="1100" dirty="0" err="1"/>
                        <a:t>DVSA</a:t>
                      </a:r>
                      <a:endParaRPr lang="en-GB" sz="1100" dirty="0"/>
                    </a:p>
                  </a:txBody>
                  <a:tcPr marL="121920" marR="121920"/>
                </a:tc>
                <a:tc>
                  <a:txBody>
                    <a:bodyPr/>
                    <a:lstStyle/>
                    <a:p>
                      <a:r>
                        <a:rPr lang="en-GB" sz="1100" dirty="0"/>
                        <a:t>PACTS</a:t>
                      </a:r>
                    </a:p>
                  </a:txBody>
                  <a:tcPr marL="121920" marR="121920"/>
                </a:tc>
                <a:tc>
                  <a:txBody>
                    <a:bodyPr/>
                    <a:lstStyle/>
                    <a:p>
                      <a:r>
                        <a:rPr lang="en-GB" sz="1100" dirty="0" err="1"/>
                        <a:t>RACF</a:t>
                      </a:r>
                      <a:r>
                        <a:rPr lang="en-GB" sz="1100" dirty="0"/>
                        <a:t>, AA, </a:t>
                      </a:r>
                      <a:r>
                        <a:rPr lang="en-GB" sz="1100" dirty="0" err="1"/>
                        <a:t>IAM</a:t>
                      </a:r>
                      <a:r>
                        <a:rPr lang="en-GB" sz="1100" dirty="0"/>
                        <a:t> etc.</a:t>
                      </a:r>
                    </a:p>
                  </a:txBody>
                  <a:tcPr marL="121920" marR="121920"/>
                </a:tc>
                <a:tc>
                  <a:txBody>
                    <a:bodyPr/>
                    <a:lstStyle/>
                    <a:p>
                      <a:r>
                        <a:rPr lang="en-GB" sz="1100" dirty="0"/>
                        <a:t>Vehicle manufacturers</a:t>
                      </a:r>
                    </a:p>
                  </a:txBody>
                  <a:tcPr marL="121920" marR="121920"/>
                </a:tc>
                <a:tc>
                  <a:txBody>
                    <a:bodyPr/>
                    <a:lstStyle/>
                    <a:p>
                      <a:r>
                        <a:rPr lang="en-GB" sz="1100" dirty="0"/>
                        <a:t>Insurance</a:t>
                      </a:r>
                    </a:p>
                  </a:txBody>
                  <a:tcPr marL="121920" marR="121920"/>
                </a:tc>
                <a:tc>
                  <a:txBody>
                    <a:bodyPr/>
                    <a:lstStyle/>
                    <a:p>
                      <a:r>
                        <a:rPr lang="en-GB" sz="1100" dirty="0"/>
                        <a:t>Research </a:t>
                      </a:r>
                      <a:r>
                        <a:rPr lang="en-GB" sz="1100" dirty="0" err="1"/>
                        <a:t>organisa-tions</a:t>
                      </a:r>
                      <a:endParaRPr lang="en-GB" sz="1100" dirty="0"/>
                    </a:p>
                  </a:txBody>
                  <a:tcPr marL="121920" marR="121920"/>
                </a:tc>
                <a:tc>
                  <a:txBody>
                    <a:bodyPr/>
                    <a:lstStyle/>
                    <a:p>
                      <a:r>
                        <a:rPr lang="en-GB" sz="1100" dirty="0"/>
                        <a:t>News/ media</a:t>
                      </a:r>
                    </a:p>
                  </a:txBody>
                  <a:tcPr marL="121920" marR="121920"/>
                </a:tc>
                <a:tc>
                  <a:txBody>
                    <a:bodyPr/>
                    <a:lstStyle/>
                    <a:p>
                      <a:endParaRPr lang="en-GB" sz="1100"/>
                    </a:p>
                  </a:txBody>
                  <a:tcPr marL="121920" marR="121920"/>
                </a:tc>
                <a:extLst>
                  <a:ext uri="{0D108BD9-81ED-4DB2-BD59-A6C34878D82A}">
                    <a16:rowId xmlns:a16="http://schemas.microsoft.com/office/drawing/2014/main" val="10001"/>
                  </a:ext>
                </a:extLst>
              </a:tr>
              <a:tr h="785019">
                <a:tc>
                  <a:txBody>
                    <a:bodyPr/>
                    <a:lstStyle/>
                    <a:p>
                      <a:r>
                        <a:rPr lang="en-GB" sz="1100" b="1" dirty="0"/>
                        <a:t>Proximal authorities</a:t>
                      </a:r>
                    </a:p>
                  </a:txBody>
                  <a:tcPr marL="121920" marR="121920"/>
                </a:tc>
                <a:tc>
                  <a:txBody>
                    <a:bodyPr/>
                    <a:lstStyle/>
                    <a:p>
                      <a:r>
                        <a:rPr lang="en-GB" sz="1100" dirty="0"/>
                        <a:t>Local authorities</a:t>
                      </a:r>
                    </a:p>
                  </a:txBody>
                  <a:tcPr marL="121920" marR="121920"/>
                </a:tc>
                <a:tc>
                  <a:txBody>
                    <a:bodyPr/>
                    <a:lstStyle/>
                    <a:p>
                      <a:r>
                        <a:rPr lang="en-GB" sz="1100" dirty="0"/>
                        <a:t>Parents</a:t>
                      </a:r>
                    </a:p>
                  </a:txBody>
                  <a:tcPr marL="121920" marR="121920"/>
                </a:tc>
                <a:tc>
                  <a:txBody>
                    <a:bodyPr/>
                    <a:lstStyle/>
                    <a:p>
                      <a:endParaRPr lang="en-GB" sz="1100"/>
                    </a:p>
                  </a:txBody>
                  <a:tcPr marL="121920" marR="121920"/>
                </a:tc>
                <a:tc>
                  <a:txBody>
                    <a:bodyPr/>
                    <a:lstStyle/>
                    <a:p>
                      <a:endParaRPr lang="en-GB" sz="1100"/>
                    </a:p>
                  </a:txBody>
                  <a:tcPr marL="121920" marR="121920"/>
                </a:tc>
                <a:tc>
                  <a:txBody>
                    <a:bodyPr/>
                    <a:lstStyle/>
                    <a:p>
                      <a:endParaRPr lang="en-GB" sz="1100"/>
                    </a:p>
                  </a:txBody>
                  <a:tcPr marL="121920" marR="121920"/>
                </a:tc>
                <a:tc>
                  <a:txBody>
                    <a:bodyPr/>
                    <a:lstStyle/>
                    <a:p>
                      <a:endParaRPr lang="en-GB" sz="1100"/>
                    </a:p>
                  </a:txBody>
                  <a:tcPr marL="121920" marR="121920"/>
                </a:tc>
                <a:tc>
                  <a:txBody>
                    <a:bodyPr/>
                    <a:lstStyle/>
                    <a:p>
                      <a:endParaRPr lang="en-GB" sz="1100"/>
                    </a:p>
                  </a:txBody>
                  <a:tcPr marL="121920" marR="121920"/>
                </a:tc>
                <a:tc>
                  <a:txBody>
                    <a:bodyPr/>
                    <a:lstStyle/>
                    <a:p>
                      <a:endParaRPr lang="en-GB" sz="1100"/>
                    </a:p>
                  </a:txBody>
                  <a:tcPr marL="121920" marR="121920"/>
                </a:tc>
                <a:tc>
                  <a:txBody>
                    <a:bodyPr/>
                    <a:lstStyle/>
                    <a:p>
                      <a:endParaRPr lang="en-GB" sz="1100"/>
                    </a:p>
                  </a:txBody>
                  <a:tcPr marL="121920" marR="121920"/>
                </a:tc>
                <a:extLst>
                  <a:ext uri="{0D108BD9-81ED-4DB2-BD59-A6C34878D82A}">
                    <a16:rowId xmlns:a16="http://schemas.microsoft.com/office/drawing/2014/main" val="10002"/>
                  </a:ext>
                </a:extLst>
              </a:tr>
              <a:tr h="785019">
                <a:tc>
                  <a:txBody>
                    <a:bodyPr/>
                    <a:lstStyle/>
                    <a:p>
                      <a:r>
                        <a:rPr lang="en-GB" sz="1100" b="1" dirty="0"/>
                        <a:t>Other influences</a:t>
                      </a:r>
                    </a:p>
                  </a:txBody>
                  <a:tcPr marL="121920" marR="121920"/>
                </a:tc>
                <a:tc>
                  <a:txBody>
                    <a:bodyPr/>
                    <a:lstStyle/>
                    <a:p>
                      <a:r>
                        <a:rPr lang="en-GB" sz="1100" dirty="0"/>
                        <a:t>Other family</a:t>
                      </a:r>
                    </a:p>
                  </a:txBody>
                  <a:tcPr marL="121920" marR="121920"/>
                </a:tc>
                <a:tc>
                  <a:txBody>
                    <a:bodyPr/>
                    <a:lstStyle/>
                    <a:p>
                      <a:r>
                        <a:rPr lang="en-GB" sz="1100" dirty="0"/>
                        <a:t>Peers</a:t>
                      </a:r>
                    </a:p>
                  </a:txBody>
                  <a:tcPr marL="121920" marR="121920"/>
                </a:tc>
                <a:tc>
                  <a:txBody>
                    <a:bodyPr/>
                    <a:lstStyle/>
                    <a:p>
                      <a:r>
                        <a:rPr lang="en-GB" sz="1100" dirty="0"/>
                        <a:t>Educational institutions</a:t>
                      </a:r>
                    </a:p>
                  </a:txBody>
                  <a:tcPr marL="121920" marR="121920"/>
                </a:tc>
                <a:tc>
                  <a:txBody>
                    <a:bodyPr/>
                    <a:lstStyle/>
                    <a:p>
                      <a:r>
                        <a:rPr lang="en-GB" sz="1100" dirty="0"/>
                        <a:t>Employers</a:t>
                      </a: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a:t>Vehicle manufacturers</a:t>
                      </a:r>
                    </a:p>
                  </a:txBody>
                  <a:tcPr marL="121920" marR="121920"/>
                </a:tc>
                <a:tc>
                  <a:txBody>
                    <a:bodyPr/>
                    <a:lstStyle/>
                    <a:p>
                      <a:r>
                        <a:rPr lang="en-GB" sz="1100" dirty="0" err="1"/>
                        <a:t>Communi</a:t>
                      </a:r>
                      <a:r>
                        <a:rPr lang="en-GB" sz="1100" dirty="0"/>
                        <a:t>-cations developers</a:t>
                      </a:r>
                    </a:p>
                  </a:txBody>
                  <a:tcPr marL="121920" marR="121920"/>
                </a:tc>
                <a:tc>
                  <a:txBody>
                    <a:bodyPr/>
                    <a:lstStyle/>
                    <a:p>
                      <a:r>
                        <a:rPr lang="en-GB" sz="1100" dirty="0"/>
                        <a:t>Community groups</a:t>
                      </a:r>
                    </a:p>
                  </a:txBody>
                  <a:tcPr marL="121920" marR="121920"/>
                </a:tc>
                <a:tc>
                  <a:txBody>
                    <a:bodyPr/>
                    <a:lstStyle/>
                    <a:p>
                      <a:r>
                        <a:rPr lang="en-GB" sz="1100" dirty="0"/>
                        <a:t>Entertainment venues (e.g. pubs/clubs)</a:t>
                      </a:r>
                    </a:p>
                  </a:txBody>
                  <a:tcPr marL="121920" marR="121920"/>
                </a:tc>
                <a:tc>
                  <a:txBody>
                    <a:bodyPr/>
                    <a:lstStyle/>
                    <a:p>
                      <a:r>
                        <a:rPr lang="en-GB" sz="1100" dirty="0"/>
                        <a:t>Social media</a:t>
                      </a:r>
                    </a:p>
                  </a:txBody>
                  <a:tcPr marL="121920" marR="121920"/>
                </a:tc>
                <a:extLst>
                  <a:ext uri="{0D108BD9-81ED-4DB2-BD59-A6C34878D82A}">
                    <a16:rowId xmlns:a16="http://schemas.microsoft.com/office/drawing/2014/main" val="10003"/>
                  </a:ext>
                </a:extLst>
              </a:tr>
              <a:tr h="785019">
                <a:tc>
                  <a:txBody>
                    <a:bodyPr/>
                    <a:lstStyle/>
                    <a:p>
                      <a:r>
                        <a:rPr lang="en-GB" sz="1100" b="1" dirty="0"/>
                        <a:t>Immediate</a:t>
                      </a:r>
                      <a:r>
                        <a:rPr lang="en-GB" sz="1100" b="1" baseline="0" dirty="0"/>
                        <a:t> actors</a:t>
                      </a:r>
                      <a:endParaRPr lang="en-GB" sz="1100" b="1" dirty="0"/>
                    </a:p>
                  </a:txBody>
                  <a:tcPr marL="121920" marR="121920"/>
                </a:tc>
                <a:tc>
                  <a:txBody>
                    <a:bodyPr/>
                    <a:lstStyle/>
                    <a:p>
                      <a:r>
                        <a:rPr lang="en-GB" sz="1100" dirty="0"/>
                        <a:t>Young drivers</a:t>
                      </a:r>
                    </a:p>
                  </a:txBody>
                  <a:tcPr marL="121920" marR="121920"/>
                </a:tc>
                <a:tc>
                  <a:txBody>
                    <a:bodyPr/>
                    <a:lstStyle/>
                    <a:p>
                      <a:r>
                        <a:rPr lang="en-GB" sz="1100" dirty="0"/>
                        <a:t>Young passengers</a:t>
                      </a:r>
                    </a:p>
                  </a:txBody>
                  <a:tcPr marL="121920" marR="121920"/>
                </a:tc>
                <a:tc>
                  <a:txBody>
                    <a:bodyPr/>
                    <a:lstStyle/>
                    <a:p>
                      <a:r>
                        <a:rPr lang="en-GB" sz="1100" dirty="0"/>
                        <a:t>Other passengers</a:t>
                      </a:r>
                    </a:p>
                  </a:txBody>
                  <a:tcPr marL="121920" marR="121920"/>
                </a:tc>
                <a:tc>
                  <a:txBody>
                    <a:bodyPr/>
                    <a:lstStyle/>
                    <a:p>
                      <a:r>
                        <a:rPr lang="en-GB" sz="1100" dirty="0"/>
                        <a:t>Other road users</a:t>
                      </a:r>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a:p>
                  </a:txBody>
                  <a:tcPr marL="121920" marR="121920"/>
                </a:tc>
                <a:extLst>
                  <a:ext uri="{0D108BD9-81ED-4DB2-BD59-A6C34878D82A}">
                    <a16:rowId xmlns:a16="http://schemas.microsoft.com/office/drawing/2014/main" val="10004"/>
                  </a:ext>
                </a:extLst>
              </a:tr>
              <a:tr h="785019">
                <a:tc>
                  <a:txBody>
                    <a:bodyPr/>
                    <a:lstStyle/>
                    <a:p>
                      <a:r>
                        <a:rPr lang="en-GB" sz="1100" b="1" dirty="0"/>
                        <a:t>Environment and</a:t>
                      </a:r>
                      <a:r>
                        <a:rPr lang="en-GB" sz="1100" b="1" baseline="0" dirty="0"/>
                        <a:t> equipment</a:t>
                      </a:r>
                      <a:endParaRPr lang="en-GB" sz="1100" b="1" dirty="0"/>
                    </a:p>
                  </a:txBody>
                  <a:tcPr marL="121920" marR="121920"/>
                </a:tc>
                <a:tc>
                  <a:txBody>
                    <a:bodyPr/>
                    <a:lstStyle/>
                    <a:p>
                      <a:r>
                        <a:rPr lang="en-GB" sz="1100" dirty="0"/>
                        <a:t>Vehicles</a:t>
                      </a:r>
                    </a:p>
                  </a:txBody>
                  <a:tcPr marL="121920" marR="121920"/>
                </a:tc>
                <a:tc>
                  <a:txBody>
                    <a:bodyPr/>
                    <a:lstStyle/>
                    <a:p>
                      <a:r>
                        <a:rPr lang="en-GB" sz="1100" dirty="0"/>
                        <a:t>Infrastructure</a:t>
                      </a:r>
                    </a:p>
                  </a:txBody>
                  <a:tcPr marL="121920" marR="121920"/>
                </a:tc>
                <a:tc>
                  <a:txBody>
                    <a:bodyPr/>
                    <a:lstStyle/>
                    <a:p>
                      <a:endParaRPr lang="en-GB" sz="1100" dirty="0"/>
                    </a:p>
                  </a:txBody>
                  <a:tcPr marL="121920" marR="121920"/>
                </a:tc>
                <a:tc>
                  <a:txBody>
                    <a:bodyPr/>
                    <a:lstStyle/>
                    <a:p>
                      <a:endParaRPr lang="en-GB" sz="1100"/>
                    </a:p>
                  </a:txBody>
                  <a:tcPr marL="121920" marR="121920"/>
                </a:tc>
                <a:tc>
                  <a:txBody>
                    <a:bodyPr/>
                    <a:lstStyle/>
                    <a:p>
                      <a:endParaRPr lang="en-GB" sz="110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extLst>
                  <a:ext uri="{0D108BD9-81ED-4DB2-BD59-A6C34878D82A}">
                    <a16:rowId xmlns:a16="http://schemas.microsoft.com/office/drawing/2014/main" val="10005"/>
                  </a:ext>
                </a:extLst>
              </a:tr>
            </a:tbl>
          </a:graphicData>
        </a:graphic>
      </p:graphicFrame>
      <p:sp>
        <p:nvSpPr>
          <p:cNvPr id="5" name="TextBox 4"/>
          <p:cNvSpPr txBox="1"/>
          <p:nvPr/>
        </p:nvSpPr>
        <p:spPr>
          <a:xfrm>
            <a:off x="6223593" y="6443147"/>
            <a:ext cx="5187359" cy="461665"/>
          </a:xfrm>
          <a:prstGeom prst="rect">
            <a:avLst/>
          </a:prstGeom>
          <a:noFill/>
        </p:spPr>
        <p:txBody>
          <a:bodyPr wrap="square" rtlCol="0">
            <a:spAutoFit/>
          </a:bodyPr>
          <a:lstStyle/>
          <a:p>
            <a:pPr defTabSz="609585" fontAlgn="base">
              <a:spcBef>
                <a:spcPct val="0"/>
              </a:spcBef>
              <a:spcAft>
                <a:spcPct val="0"/>
              </a:spcAft>
            </a:pPr>
            <a:r>
              <a:rPr lang="en-GB" sz="2400" dirty="0">
                <a:solidFill>
                  <a:srgbClr val="515B5E"/>
                </a:solidFill>
                <a:latin typeface="Calibri" pitchFamily="34" charset="0"/>
                <a:ea typeface="MS PGothic" pitchFamily="34" charset="-128"/>
              </a:rPr>
              <a:t>Adapted from Scott-Parker et al. (2015)</a:t>
            </a:r>
          </a:p>
        </p:txBody>
      </p:sp>
    </p:spTree>
    <p:extLst>
      <p:ext uri="{BB962C8B-B14F-4D97-AF65-F5344CB8AC3E}">
        <p14:creationId xmlns:p14="http://schemas.microsoft.com/office/powerpoint/2010/main" val="2403858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Research</a:t>
            </a:r>
          </a:p>
        </p:txBody>
      </p:sp>
      <p:sp>
        <p:nvSpPr>
          <p:cNvPr id="4" name="Slide Number Placeholder 3"/>
          <p:cNvSpPr>
            <a:spLocks noGrp="1"/>
          </p:cNvSpPr>
          <p:nvPr>
            <p:ph type="sldNum" sz="quarter" idx="10"/>
          </p:nvPr>
        </p:nvSpPr>
        <p:spPr/>
        <p:txBody>
          <a:bodyPr/>
          <a:lstStyle/>
          <a:p>
            <a:pPr defTabSz="609585" fontAlgn="base">
              <a:spcBef>
                <a:spcPct val="0"/>
              </a:spcBef>
              <a:spcAft>
                <a:spcPct val="0"/>
              </a:spcAft>
            </a:pPr>
            <a:fld id="{9646A115-70F5-4708-AEF8-28285C8A9ADE}" type="slidenum">
              <a:rPr lang="en-GB" altLang="en-US">
                <a:latin typeface="Calibri" pitchFamily="34" charset="0"/>
                <a:ea typeface="MS PGothic" pitchFamily="34" charset="-128"/>
              </a:rPr>
              <a:pPr defTabSz="609585" fontAlgn="base">
                <a:spcBef>
                  <a:spcPct val="0"/>
                </a:spcBef>
                <a:spcAft>
                  <a:spcPct val="0"/>
                </a:spcAft>
              </a:pPr>
              <a:t>21</a:t>
            </a:fld>
            <a:endParaRPr lang="en-GB" altLang="en-US">
              <a:latin typeface="Calibri" pitchFamily="34" charset="0"/>
              <a:ea typeface="MS PGothic" pitchFamily="34" charset="-128"/>
            </a:endParaRPr>
          </a:p>
        </p:txBody>
      </p:sp>
      <p:sp>
        <p:nvSpPr>
          <p:cNvPr id="5" name="TextBox 4"/>
          <p:cNvSpPr txBox="1"/>
          <p:nvPr/>
        </p:nvSpPr>
        <p:spPr>
          <a:xfrm>
            <a:off x="6223593" y="6443147"/>
            <a:ext cx="5187359" cy="461665"/>
          </a:xfrm>
          <a:prstGeom prst="rect">
            <a:avLst/>
          </a:prstGeom>
          <a:noFill/>
        </p:spPr>
        <p:txBody>
          <a:bodyPr wrap="square" rtlCol="0">
            <a:spAutoFit/>
          </a:bodyPr>
          <a:lstStyle/>
          <a:p>
            <a:pPr defTabSz="609585" fontAlgn="base">
              <a:spcBef>
                <a:spcPct val="0"/>
              </a:spcBef>
              <a:spcAft>
                <a:spcPct val="0"/>
              </a:spcAft>
            </a:pPr>
            <a:r>
              <a:rPr lang="en-GB" sz="2400" dirty="0">
                <a:solidFill>
                  <a:srgbClr val="515B5E"/>
                </a:solidFill>
                <a:latin typeface="Calibri" pitchFamily="34" charset="0"/>
                <a:ea typeface="MS PGothic" pitchFamily="34" charset="-128"/>
              </a:rPr>
              <a:t>Adapted from Scott-Parker et al. (2015)</a:t>
            </a:r>
          </a:p>
        </p:txBody>
      </p:sp>
      <p:graphicFrame>
        <p:nvGraphicFramePr>
          <p:cNvPr id="8" name="Content Placeholder 5"/>
          <p:cNvGraphicFramePr>
            <a:graphicFrameLocks noGrp="1"/>
          </p:cNvGraphicFramePr>
          <p:nvPr>
            <p:ph idx="1"/>
            <p:extLst/>
          </p:nvPr>
        </p:nvGraphicFramePr>
        <p:xfrm>
          <a:off x="490074" y="1552574"/>
          <a:ext cx="11212206" cy="4767369"/>
        </p:xfrm>
        <a:graphic>
          <a:graphicData uri="http://schemas.openxmlformats.org/drawingml/2006/table">
            <a:tbl>
              <a:tblPr firstRow="1" bandRow="1">
                <a:tableStyleId>{C4B1156A-380E-4F78-BDF5-A606A8083BF9}</a:tableStyleId>
              </a:tblPr>
              <a:tblGrid>
                <a:gridCol w="1214696">
                  <a:extLst>
                    <a:ext uri="{9D8B030D-6E8A-4147-A177-3AD203B41FA5}">
                      <a16:colId xmlns:a16="http://schemas.microsoft.com/office/drawing/2014/main" val="20000"/>
                    </a:ext>
                  </a:extLst>
                </a:gridCol>
                <a:gridCol w="1100817">
                  <a:extLst>
                    <a:ext uri="{9D8B030D-6E8A-4147-A177-3AD203B41FA5}">
                      <a16:colId xmlns:a16="http://schemas.microsoft.com/office/drawing/2014/main" val="20001"/>
                    </a:ext>
                  </a:extLst>
                </a:gridCol>
                <a:gridCol w="1075511">
                  <a:extLst>
                    <a:ext uri="{9D8B030D-6E8A-4147-A177-3AD203B41FA5}">
                      <a16:colId xmlns:a16="http://schemas.microsoft.com/office/drawing/2014/main" val="20002"/>
                    </a:ext>
                  </a:extLst>
                </a:gridCol>
                <a:gridCol w="1151429">
                  <a:extLst>
                    <a:ext uri="{9D8B030D-6E8A-4147-A177-3AD203B41FA5}">
                      <a16:colId xmlns:a16="http://schemas.microsoft.com/office/drawing/2014/main" val="20003"/>
                    </a:ext>
                  </a:extLst>
                </a:gridCol>
                <a:gridCol w="1063649">
                  <a:extLst>
                    <a:ext uri="{9D8B030D-6E8A-4147-A177-3AD203B41FA5}">
                      <a16:colId xmlns:a16="http://schemas.microsoft.com/office/drawing/2014/main" val="20004"/>
                    </a:ext>
                  </a:extLst>
                </a:gridCol>
                <a:gridCol w="1353088">
                  <a:extLst>
                    <a:ext uri="{9D8B030D-6E8A-4147-A177-3AD203B41FA5}">
                      <a16:colId xmlns:a16="http://schemas.microsoft.com/office/drawing/2014/main" val="20005"/>
                    </a:ext>
                  </a:extLst>
                </a:gridCol>
                <a:gridCol w="1164083">
                  <a:extLst>
                    <a:ext uri="{9D8B030D-6E8A-4147-A177-3AD203B41FA5}">
                      <a16:colId xmlns:a16="http://schemas.microsoft.com/office/drawing/2014/main" val="20006"/>
                    </a:ext>
                  </a:extLst>
                </a:gridCol>
                <a:gridCol w="1138777">
                  <a:extLst>
                    <a:ext uri="{9D8B030D-6E8A-4147-A177-3AD203B41FA5}">
                      <a16:colId xmlns:a16="http://schemas.microsoft.com/office/drawing/2014/main" val="20007"/>
                    </a:ext>
                  </a:extLst>
                </a:gridCol>
                <a:gridCol w="1264901">
                  <a:extLst>
                    <a:ext uri="{9D8B030D-6E8A-4147-A177-3AD203B41FA5}">
                      <a16:colId xmlns:a16="http://schemas.microsoft.com/office/drawing/2014/main" val="20008"/>
                    </a:ext>
                  </a:extLst>
                </a:gridCol>
                <a:gridCol w="685255">
                  <a:extLst>
                    <a:ext uri="{9D8B030D-6E8A-4147-A177-3AD203B41FA5}">
                      <a16:colId xmlns:a16="http://schemas.microsoft.com/office/drawing/2014/main" val="20009"/>
                    </a:ext>
                  </a:extLst>
                </a:gridCol>
              </a:tblGrid>
              <a:tr h="485281">
                <a:tc>
                  <a:txBody>
                    <a:bodyPr/>
                    <a:lstStyle/>
                    <a:p>
                      <a:r>
                        <a:rPr lang="en-GB" sz="900" b="1" dirty="0"/>
                        <a:t>Government policy</a:t>
                      </a:r>
                    </a:p>
                  </a:txBody>
                  <a:tcPr marL="121920" marR="121920"/>
                </a:tc>
                <a:tc>
                  <a:txBody>
                    <a:bodyPr/>
                    <a:lstStyle/>
                    <a:p>
                      <a:r>
                        <a:rPr lang="en-GB" sz="1100" b="0" dirty="0"/>
                        <a:t>Licensing</a:t>
                      </a:r>
                    </a:p>
                  </a:txBody>
                  <a:tcPr marL="121920" marR="121920"/>
                </a:tc>
                <a:tc>
                  <a:txBody>
                    <a:bodyPr/>
                    <a:lstStyle/>
                    <a:p>
                      <a:endParaRPr lang="en-GB" sz="1100" b="0" dirty="0"/>
                    </a:p>
                  </a:txBody>
                  <a:tcPr marL="121920" marR="121920"/>
                </a:tc>
                <a:tc>
                  <a:txBody>
                    <a:bodyPr/>
                    <a:lstStyle/>
                    <a:p>
                      <a:endParaRPr lang="en-GB" sz="1100" b="0"/>
                    </a:p>
                  </a:txBody>
                  <a:tcPr marL="121920" marR="121920"/>
                </a:tc>
                <a:tc>
                  <a:txBody>
                    <a:bodyPr/>
                    <a:lstStyle/>
                    <a:p>
                      <a:endParaRPr lang="en-GB" sz="1100" b="0" dirty="0"/>
                    </a:p>
                  </a:txBody>
                  <a:tcPr marL="121920" marR="121920"/>
                </a:tc>
                <a:tc>
                  <a:txBody>
                    <a:bodyPr/>
                    <a:lstStyle/>
                    <a:p>
                      <a:endParaRPr lang="en-GB" sz="1100" b="0" dirty="0"/>
                    </a:p>
                  </a:txBody>
                  <a:tcPr marL="121920" marR="121920"/>
                </a:tc>
                <a:tc>
                  <a:txBody>
                    <a:bodyPr/>
                    <a:lstStyle/>
                    <a:p>
                      <a:endParaRPr lang="en-GB" sz="1100" b="0" dirty="0"/>
                    </a:p>
                  </a:txBody>
                  <a:tcPr marL="121920" marR="121920"/>
                </a:tc>
                <a:tc>
                  <a:txBody>
                    <a:bodyPr/>
                    <a:lstStyle/>
                    <a:p>
                      <a:endParaRPr lang="en-GB" sz="1100" b="0" dirty="0"/>
                    </a:p>
                  </a:txBody>
                  <a:tcPr marL="121920" marR="121920"/>
                </a:tc>
                <a:tc>
                  <a:txBody>
                    <a:bodyPr/>
                    <a:lstStyle/>
                    <a:p>
                      <a:endParaRPr lang="en-GB" sz="1100" b="0" dirty="0"/>
                    </a:p>
                  </a:txBody>
                  <a:tcPr marL="121920" marR="121920"/>
                </a:tc>
                <a:tc>
                  <a:txBody>
                    <a:bodyPr/>
                    <a:lstStyle/>
                    <a:p>
                      <a:endParaRPr lang="en-GB" sz="1100" b="0" dirty="0"/>
                    </a:p>
                  </a:txBody>
                  <a:tcPr marL="121920" marR="121920"/>
                </a:tc>
                <a:extLst>
                  <a:ext uri="{0D108BD9-81ED-4DB2-BD59-A6C34878D82A}">
                    <a16:rowId xmlns:a16="http://schemas.microsoft.com/office/drawing/2014/main" val="10000"/>
                  </a:ext>
                </a:extLst>
              </a:tr>
              <a:tr h="579120">
                <a:tc>
                  <a:txBody>
                    <a:bodyPr/>
                    <a:lstStyle/>
                    <a:p>
                      <a:r>
                        <a:rPr lang="en-GB" sz="900" b="1" dirty="0"/>
                        <a:t>Regulatory</a:t>
                      </a:r>
                      <a:r>
                        <a:rPr lang="en-GB" sz="900" b="1" baseline="0" dirty="0"/>
                        <a:t> bodies and assocs.</a:t>
                      </a:r>
                    </a:p>
                  </a:txBody>
                  <a:tcPr marL="121920" marR="121920"/>
                </a:tc>
                <a:tc>
                  <a:txBody>
                    <a:bodyPr/>
                    <a:lstStyle/>
                    <a:p>
                      <a:r>
                        <a:rPr lang="en-GB" sz="1100" dirty="0" err="1"/>
                        <a:t>Improvem-ents</a:t>
                      </a:r>
                      <a:r>
                        <a:rPr lang="en-GB" sz="1100" baseline="0" dirty="0"/>
                        <a:t> to the driving test</a:t>
                      </a:r>
                      <a:endParaRPr lang="en-GB" sz="1100" dirty="0"/>
                    </a:p>
                  </a:txBody>
                  <a:tcPr marL="121920" marR="121920"/>
                </a:tc>
                <a:tc>
                  <a:txBody>
                    <a:bodyPr/>
                    <a:lstStyle/>
                    <a:p>
                      <a:r>
                        <a:rPr lang="en-GB" sz="1100" dirty="0"/>
                        <a:t>Reviews</a:t>
                      </a:r>
                    </a:p>
                  </a:txBody>
                  <a:tcPr marL="121920" marR="121920"/>
                </a:tc>
                <a:tc>
                  <a:txBody>
                    <a:bodyPr/>
                    <a:lstStyle/>
                    <a:p>
                      <a:r>
                        <a:rPr lang="en-GB" sz="1100" dirty="0"/>
                        <a:t>Analysis of</a:t>
                      </a:r>
                      <a:r>
                        <a:rPr lang="en-GB" sz="1100" baseline="0" dirty="0"/>
                        <a:t> contributory factors</a:t>
                      </a:r>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extLst>
                  <a:ext uri="{0D108BD9-81ED-4DB2-BD59-A6C34878D82A}">
                    <a16:rowId xmlns:a16="http://schemas.microsoft.com/office/drawing/2014/main" val="10001"/>
                  </a:ext>
                </a:extLst>
              </a:tr>
              <a:tr h="466433">
                <a:tc>
                  <a:txBody>
                    <a:bodyPr/>
                    <a:lstStyle/>
                    <a:p>
                      <a:r>
                        <a:rPr lang="en-GB" sz="900" b="1" dirty="0"/>
                        <a:t>Proximal authorities</a:t>
                      </a:r>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a:p>
                  </a:txBody>
                  <a:tcPr marL="121920" marR="121920"/>
                </a:tc>
                <a:tc>
                  <a:txBody>
                    <a:bodyPr/>
                    <a:lstStyle/>
                    <a:p>
                      <a:endParaRPr lang="en-GB" sz="1100"/>
                    </a:p>
                  </a:txBody>
                  <a:tcPr marL="121920" marR="121920"/>
                </a:tc>
                <a:tc>
                  <a:txBody>
                    <a:bodyPr/>
                    <a:lstStyle/>
                    <a:p>
                      <a:endParaRPr lang="en-GB" sz="1100" dirty="0"/>
                    </a:p>
                  </a:txBody>
                  <a:tcPr marL="121920" marR="121920"/>
                </a:tc>
                <a:tc>
                  <a:txBody>
                    <a:bodyPr/>
                    <a:lstStyle/>
                    <a:p>
                      <a:endParaRPr lang="en-GB" sz="1100"/>
                    </a:p>
                  </a:txBody>
                  <a:tcPr marL="121920" marR="121920"/>
                </a:tc>
                <a:tc>
                  <a:txBody>
                    <a:bodyPr/>
                    <a:lstStyle/>
                    <a:p>
                      <a:endParaRPr lang="en-GB" sz="1100"/>
                    </a:p>
                  </a:txBody>
                  <a:tcPr marL="121920" marR="121920"/>
                </a:tc>
                <a:tc>
                  <a:txBody>
                    <a:bodyPr/>
                    <a:lstStyle/>
                    <a:p>
                      <a:endParaRPr lang="en-GB" sz="1100"/>
                    </a:p>
                  </a:txBody>
                  <a:tcPr marL="121920" marR="121920"/>
                </a:tc>
                <a:tc>
                  <a:txBody>
                    <a:bodyPr/>
                    <a:lstStyle/>
                    <a:p>
                      <a:endParaRPr lang="en-GB" sz="1100"/>
                    </a:p>
                  </a:txBody>
                  <a:tcPr marL="121920" marR="121920"/>
                </a:tc>
                <a:extLst>
                  <a:ext uri="{0D108BD9-81ED-4DB2-BD59-A6C34878D82A}">
                    <a16:rowId xmlns:a16="http://schemas.microsoft.com/office/drawing/2014/main" val="10002"/>
                  </a:ext>
                </a:extLst>
              </a:tr>
              <a:tr h="533904">
                <a:tc>
                  <a:txBody>
                    <a:bodyPr/>
                    <a:lstStyle/>
                    <a:p>
                      <a:r>
                        <a:rPr lang="en-GB" sz="900" b="1" dirty="0"/>
                        <a:t>Other influences</a:t>
                      </a:r>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extLst>
                  <a:ext uri="{0D108BD9-81ED-4DB2-BD59-A6C34878D82A}">
                    <a16:rowId xmlns:a16="http://schemas.microsoft.com/office/drawing/2014/main" val="10003"/>
                  </a:ext>
                </a:extLst>
              </a:tr>
              <a:tr h="2107883">
                <a:tc>
                  <a:txBody>
                    <a:bodyPr/>
                    <a:lstStyle/>
                    <a:p>
                      <a:r>
                        <a:rPr lang="en-GB" sz="900" b="1" dirty="0"/>
                        <a:t>Immediate</a:t>
                      </a:r>
                      <a:r>
                        <a:rPr lang="en-GB" sz="900" b="1" baseline="0" dirty="0"/>
                        <a:t> actors</a:t>
                      </a:r>
                      <a:endParaRPr lang="en-GB" sz="900" b="1"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a:p>
                  </a:txBody>
                  <a:tcPr marL="121920" marR="121920"/>
                </a:tc>
                <a:extLst>
                  <a:ext uri="{0D108BD9-81ED-4DB2-BD59-A6C34878D82A}">
                    <a16:rowId xmlns:a16="http://schemas.microsoft.com/office/drawing/2014/main" val="10004"/>
                  </a:ext>
                </a:extLst>
              </a:tr>
              <a:tr h="579508">
                <a:tc>
                  <a:txBody>
                    <a:bodyPr/>
                    <a:lstStyle/>
                    <a:p>
                      <a:r>
                        <a:rPr lang="en-GB" sz="900" b="1" dirty="0"/>
                        <a:t>Environment and</a:t>
                      </a:r>
                      <a:r>
                        <a:rPr lang="en-GB" sz="900" b="1" baseline="0" dirty="0"/>
                        <a:t> equipment</a:t>
                      </a:r>
                      <a:endParaRPr lang="en-GB" sz="900" b="1"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a:p>
                  </a:txBody>
                  <a:tcPr marL="121920" marR="121920"/>
                </a:tc>
                <a:tc>
                  <a:txBody>
                    <a:bodyPr/>
                    <a:lstStyle/>
                    <a:p>
                      <a:endParaRPr lang="en-GB" sz="1100"/>
                    </a:p>
                  </a:txBody>
                  <a:tcPr marL="121920" marR="121920"/>
                </a:tc>
                <a:tc>
                  <a:txBody>
                    <a:bodyPr/>
                    <a:lstStyle/>
                    <a:p>
                      <a:endParaRPr lang="en-GB" sz="1100"/>
                    </a:p>
                  </a:txBody>
                  <a:tcPr marL="121920" marR="121920"/>
                </a:tc>
                <a:tc>
                  <a:txBody>
                    <a:bodyPr/>
                    <a:lstStyle/>
                    <a:p>
                      <a:endParaRPr lang="en-GB" sz="1100"/>
                    </a:p>
                  </a:txBody>
                  <a:tcPr marL="121920" marR="121920"/>
                </a:tc>
                <a:tc>
                  <a:txBody>
                    <a:bodyPr/>
                    <a:lstStyle/>
                    <a:p>
                      <a:endParaRPr lang="en-GB" sz="1100" dirty="0"/>
                    </a:p>
                  </a:txBody>
                  <a:tcPr marL="121920" marR="121920"/>
                </a:tc>
                <a:tc>
                  <a:txBody>
                    <a:bodyPr/>
                    <a:lstStyle/>
                    <a:p>
                      <a:endParaRPr lang="en-GB" sz="1100" dirty="0"/>
                    </a:p>
                  </a:txBody>
                  <a:tcPr marL="121920" marR="121920"/>
                </a:tc>
                <a:extLst>
                  <a:ext uri="{0D108BD9-81ED-4DB2-BD59-A6C34878D82A}">
                    <a16:rowId xmlns:a16="http://schemas.microsoft.com/office/drawing/2014/main" val="10005"/>
                  </a:ext>
                </a:extLst>
              </a:tr>
            </a:tbl>
          </a:graphicData>
        </a:graphic>
      </p:graphicFrame>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391" y="3058245"/>
            <a:ext cx="9972475" cy="3204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8007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Interventions</a:t>
            </a:r>
          </a:p>
        </p:txBody>
      </p:sp>
      <p:sp>
        <p:nvSpPr>
          <p:cNvPr id="4" name="Slide Number Placeholder 3"/>
          <p:cNvSpPr>
            <a:spLocks noGrp="1"/>
          </p:cNvSpPr>
          <p:nvPr>
            <p:ph type="sldNum" sz="quarter" idx="10"/>
          </p:nvPr>
        </p:nvSpPr>
        <p:spPr/>
        <p:txBody>
          <a:bodyPr/>
          <a:lstStyle/>
          <a:p>
            <a:pPr defTabSz="609585" fontAlgn="base">
              <a:spcBef>
                <a:spcPct val="0"/>
              </a:spcBef>
              <a:spcAft>
                <a:spcPct val="0"/>
              </a:spcAft>
            </a:pPr>
            <a:fld id="{9646A115-70F5-4708-AEF8-28285C8A9ADE}" type="slidenum">
              <a:rPr lang="en-GB" altLang="en-US">
                <a:latin typeface="Calibri" pitchFamily="34" charset="0"/>
                <a:ea typeface="MS PGothic" pitchFamily="34" charset="-128"/>
              </a:rPr>
              <a:pPr defTabSz="609585" fontAlgn="base">
                <a:spcBef>
                  <a:spcPct val="0"/>
                </a:spcBef>
                <a:spcAft>
                  <a:spcPct val="0"/>
                </a:spcAft>
              </a:pPr>
              <a:t>22</a:t>
            </a:fld>
            <a:endParaRPr lang="en-GB" altLang="en-US">
              <a:latin typeface="Calibri" pitchFamily="34" charset="0"/>
              <a:ea typeface="MS PGothic" pitchFamily="34" charset="-128"/>
            </a:endParaRPr>
          </a:p>
        </p:txBody>
      </p:sp>
      <p:sp>
        <p:nvSpPr>
          <p:cNvPr id="5" name="TextBox 4"/>
          <p:cNvSpPr txBox="1"/>
          <p:nvPr/>
        </p:nvSpPr>
        <p:spPr>
          <a:xfrm>
            <a:off x="6266123" y="6443147"/>
            <a:ext cx="5144828" cy="461665"/>
          </a:xfrm>
          <a:prstGeom prst="rect">
            <a:avLst/>
          </a:prstGeom>
          <a:noFill/>
        </p:spPr>
        <p:txBody>
          <a:bodyPr wrap="square" rtlCol="0">
            <a:spAutoFit/>
          </a:bodyPr>
          <a:lstStyle/>
          <a:p>
            <a:pPr defTabSz="609585" fontAlgn="base">
              <a:spcBef>
                <a:spcPct val="0"/>
              </a:spcBef>
              <a:spcAft>
                <a:spcPct val="0"/>
              </a:spcAft>
            </a:pPr>
            <a:r>
              <a:rPr lang="en-GB" sz="2400" dirty="0">
                <a:solidFill>
                  <a:srgbClr val="515B5E"/>
                </a:solidFill>
                <a:latin typeface="Calibri" pitchFamily="34" charset="0"/>
                <a:ea typeface="MS PGothic" pitchFamily="34" charset="-128"/>
              </a:rPr>
              <a:t>Adapted from Scott-Parker et al. (2015)</a:t>
            </a:r>
          </a:p>
        </p:txBody>
      </p:sp>
      <p:graphicFrame>
        <p:nvGraphicFramePr>
          <p:cNvPr id="8" name="Content Placeholder 5"/>
          <p:cNvGraphicFramePr>
            <a:graphicFrameLocks noGrp="1"/>
          </p:cNvGraphicFramePr>
          <p:nvPr>
            <p:ph idx="1"/>
            <p:extLst/>
          </p:nvPr>
        </p:nvGraphicFramePr>
        <p:xfrm>
          <a:off x="490074" y="1552573"/>
          <a:ext cx="11212206" cy="4774531"/>
        </p:xfrm>
        <a:graphic>
          <a:graphicData uri="http://schemas.openxmlformats.org/drawingml/2006/table">
            <a:tbl>
              <a:tblPr firstRow="1" bandRow="1">
                <a:tableStyleId>{C4B1156A-380E-4F78-BDF5-A606A8083BF9}</a:tableStyleId>
              </a:tblPr>
              <a:tblGrid>
                <a:gridCol w="1214696">
                  <a:extLst>
                    <a:ext uri="{9D8B030D-6E8A-4147-A177-3AD203B41FA5}">
                      <a16:colId xmlns:a16="http://schemas.microsoft.com/office/drawing/2014/main" val="20000"/>
                    </a:ext>
                  </a:extLst>
                </a:gridCol>
                <a:gridCol w="1100817">
                  <a:extLst>
                    <a:ext uri="{9D8B030D-6E8A-4147-A177-3AD203B41FA5}">
                      <a16:colId xmlns:a16="http://schemas.microsoft.com/office/drawing/2014/main" val="20001"/>
                    </a:ext>
                  </a:extLst>
                </a:gridCol>
                <a:gridCol w="1075511">
                  <a:extLst>
                    <a:ext uri="{9D8B030D-6E8A-4147-A177-3AD203B41FA5}">
                      <a16:colId xmlns:a16="http://schemas.microsoft.com/office/drawing/2014/main" val="20002"/>
                    </a:ext>
                  </a:extLst>
                </a:gridCol>
                <a:gridCol w="1151429">
                  <a:extLst>
                    <a:ext uri="{9D8B030D-6E8A-4147-A177-3AD203B41FA5}">
                      <a16:colId xmlns:a16="http://schemas.microsoft.com/office/drawing/2014/main" val="20003"/>
                    </a:ext>
                  </a:extLst>
                </a:gridCol>
                <a:gridCol w="1063649">
                  <a:extLst>
                    <a:ext uri="{9D8B030D-6E8A-4147-A177-3AD203B41FA5}">
                      <a16:colId xmlns:a16="http://schemas.microsoft.com/office/drawing/2014/main" val="20004"/>
                    </a:ext>
                  </a:extLst>
                </a:gridCol>
                <a:gridCol w="1353088">
                  <a:extLst>
                    <a:ext uri="{9D8B030D-6E8A-4147-A177-3AD203B41FA5}">
                      <a16:colId xmlns:a16="http://schemas.microsoft.com/office/drawing/2014/main" val="20005"/>
                    </a:ext>
                  </a:extLst>
                </a:gridCol>
                <a:gridCol w="1164083">
                  <a:extLst>
                    <a:ext uri="{9D8B030D-6E8A-4147-A177-3AD203B41FA5}">
                      <a16:colId xmlns:a16="http://schemas.microsoft.com/office/drawing/2014/main" val="20006"/>
                    </a:ext>
                  </a:extLst>
                </a:gridCol>
                <a:gridCol w="1138777">
                  <a:extLst>
                    <a:ext uri="{9D8B030D-6E8A-4147-A177-3AD203B41FA5}">
                      <a16:colId xmlns:a16="http://schemas.microsoft.com/office/drawing/2014/main" val="20007"/>
                    </a:ext>
                  </a:extLst>
                </a:gridCol>
                <a:gridCol w="1264901">
                  <a:extLst>
                    <a:ext uri="{9D8B030D-6E8A-4147-A177-3AD203B41FA5}">
                      <a16:colId xmlns:a16="http://schemas.microsoft.com/office/drawing/2014/main" val="20008"/>
                    </a:ext>
                  </a:extLst>
                </a:gridCol>
                <a:gridCol w="685255">
                  <a:extLst>
                    <a:ext uri="{9D8B030D-6E8A-4147-A177-3AD203B41FA5}">
                      <a16:colId xmlns:a16="http://schemas.microsoft.com/office/drawing/2014/main" val="20009"/>
                    </a:ext>
                  </a:extLst>
                </a:gridCol>
              </a:tblGrid>
              <a:tr h="494592">
                <a:tc>
                  <a:txBody>
                    <a:bodyPr/>
                    <a:lstStyle/>
                    <a:p>
                      <a:r>
                        <a:rPr lang="en-GB" sz="900" b="1" dirty="0"/>
                        <a:t>Government policy</a:t>
                      </a:r>
                    </a:p>
                  </a:txBody>
                  <a:tcPr marL="121920" marR="121920"/>
                </a:tc>
                <a:tc>
                  <a:txBody>
                    <a:bodyPr/>
                    <a:lstStyle/>
                    <a:p>
                      <a:r>
                        <a:rPr lang="en-GB" sz="1100" b="0" dirty="0"/>
                        <a:t>New Drivers Act</a:t>
                      </a: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0" dirty="0"/>
                        <a:t>Changes</a:t>
                      </a:r>
                      <a:r>
                        <a:rPr lang="en-GB" sz="1100" b="0" baseline="0" dirty="0"/>
                        <a:t> to penalties</a:t>
                      </a:r>
                      <a:endParaRPr lang="en-GB" sz="1100" b="0" dirty="0"/>
                    </a:p>
                  </a:txBody>
                  <a:tcPr marL="121920" marR="121920"/>
                </a:tc>
                <a:tc>
                  <a:txBody>
                    <a:bodyPr/>
                    <a:lstStyle/>
                    <a:p>
                      <a:endParaRPr lang="en-GB" sz="1100" b="0"/>
                    </a:p>
                  </a:txBody>
                  <a:tcPr marL="121920" marR="121920"/>
                </a:tc>
                <a:tc>
                  <a:txBody>
                    <a:bodyPr/>
                    <a:lstStyle/>
                    <a:p>
                      <a:endParaRPr lang="en-GB" sz="1100" b="0" dirty="0"/>
                    </a:p>
                  </a:txBody>
                  <a:tcPr marL="121920" marR="121920"/>
                </a:tc>
                <a:tc>
                  <a:txBody>
                    <a:bodyPr/>
                    <a:lstStyle/>
                    <a:p>
                      <a:endParaRPr lang="en-GB" sz="1100" b="0" dirty="0"/>
                    </a:p>
                  </a:txBody>
                  <a:tcPr marL="121920" marR="121920"/>
                </a:tc>
                <a:tc>
                  <a:txBody>
                    <a:bodyPr/>
                    <a:lstStyle/>
                    <a:p>
                      <a:endParaRPr lang="en-GB" sz="1100" b="0" dirty="0"/>
                    </a:p>
                  </a:txBody>
                  <a:tcPr marL="121920" marR="121920"/>
                </a:tc>
                <a:tc>
                  <a:txBody>
                    <a:bodyPr/>
                    <a:lstStyle/>
                    <a:p>
                      <a:endParaRPr lang="en-GB" sz="1100" b="0" dirty="0"/>
                    </a:p>
                  </a:txBody>
                  <a:tcPr marL="121920" marR="121920"/>
                </a:tc>
                <a:tc>
                  <a:txBody>
                    <a:bodyPr/>
                    <a:lstStyle/>
                    <a:p>
                      <a:endParaRPr lang="en-GB" sz="1100" b="0" dirty="0"/>
                    </a:p>
                  </a:txBody>
                  <a:tcPr marL="121920" marR="121920"/>
                </a:tc>
                <a:tc>
                  <a:txBody>
                    <a:bodyPr/>
                    <a:lstStyle/>
                    <a:p>
                      <a:endParaRPr lang="en-GB" sz="1100" b="0" dirty="0"/>
                    </a:p>
                  </a:txBody>
                  <a:tcPr marL="121920" marR="121920"/>
                </a:tc>
                <a:extLst>
                  <a:ext uri="{0D108BD9-81ED-4DB2-BD59-A6C34878D82A}">
                    <a16:rowId xmlns:a16="http://schemas.microsoft.com/office/drawing/2014/main" val="10000"/>
                  </a:ext>
                </a:extLst>
              </a:tr>
              <a:tr h="579120">
                <a:tc>
                  <a:txBody>
                    <a:bodyPr/>
                    <a:lstStyle/>
                    <a:p>
                      <a:r>
                        <a:rPr lang="en-GB" sz="900" b="1" dirty="0"/>
                        <a:t>Regulatory</a:t>
                      </a:r>
                      <a:r>
                        <a:rPr lang="en-GB" sz="900" b="1" baseline="0" dirty="0"/>
                        <a:t> bodies and assocs.</a:t>
                      </a: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err="1"/>
                        <a:t>Improvem-ents</a:t>
                      </a:r>
                      <a:r>
                        <a:rPr lang="en-GB" sz="1100" baseline="0" dirty="0"/>
                        <a:t> to the driving test</a:t>
                      </a:r>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a:p>
                  </a:txBody>
                  <a:tcPr marL="121920" marR="121920"/>
                </a:tc>
                <a:extLst>
                  <a:ext uri="{0D108BD9-81ED-4DB2-BD59-A6C34878D82A}">
                    <a16:rowId xmlns:a16="http://schemas.microsoft.com/office/drawing/2014/main" val="10001"/>
                  </a:ext>
                </a:extLst>
              </a:tr>
              <a:tr h="503361">
                <a:tc>
                  <a:txBody>
                    <a:bodyPr/>
                    <a:lstStyle/>
                    <a:p>
                      <a:r>
                        <a:rPr lang="en-GB" sz="900" b="1" dirty="0"/>
                        <a:t>Proximal authorities</a:t>
                      </a:r>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a:p>
                  </a:txBody>
                  <a:tcPr marL="121920" marR="121920"/>
                </a:tc>
                <a:tc>
                  <a:txBody>
                    <a:bodyPr/>
                    <a:lstStyle/>
                    <a:p>
                      <a:endParaRPr lang="en-GB" sz="1100"/>
                    </a:p>
                  </a:txBody>
                  <a:tcPr marL="121920" marR="121920"/>
                </a:tc>
                <a:tc>
                  <a:txBody>
                    <a:bodyPr/>
                    <a:lstStyle/>
                    <a:p>
                      <a:endParaRPr lang="en-GB" sz="1100" dirty="0"/>
                    </a:p>
                  </a:txBody>
                  <a:tcPr marL="121920" marR="121920"/>
                </a:tc>
                <a:tc>
                  <a:txBody>
                    <a:bodyPr/>
                    <a:lstStyle/>
                    <a:p>
                      <a:endParaRPr lang="en-GB" sz="1100"/>
                    </a:p>
                  </a:txBody>
                  <a:tcPr marL="121920" marR="121920"/>
                </a:tc>
                <a:tc>
                  <a:txBody>
                    <a:bodyPr/>
                    <a:lstStyle/>
                    <a:p>
                      <a:endParaRPr lang="en-GB" sz="1100"/>
                    </a:p>
                  </a:txBody>
                  <a:tcPr marL="121920" marR="121920"/>
                </a:tc>
                <a:tc>
                  <a:txBody>
                    <a:bodyPr/>
                    <a:lstStyle/>
                    <a:p>
                      <a:endParaRPr lang="en-GB" sz="1100"/>
                    </a:p>
                  </a:txBody>
                  <a:tcPr marL="121920" marR="121920"/>
                </a:tc>
                <a:tc>
                  <a:txBody>
                    <a:bodyPr/>
                    <a:lstStyle/>
                    <a:p>
                      <a:endParaRPr lang="en-GB" sz="1100"/>
                    </a:p>
                  </a:txBody>
                  <a:tcPr marL="121920" marR="121920"/>
                </a:tc>
                <a:extLst>
                  <a:ext uri="{0D108BD9-81ED-4DB2-BD59-A6C34878D82A}">
                    <a16:rowId xmlns:a16="http://schemas.microsoft.com/office/drawing/2014/main" val="10002"/>
                  </a:ext>
                </a:extLst>
              </a:tr>
              <a:tr h="1011541">
                <a:tc>
                  <a:txBody>
                    <a:bodyPr/>
                    <a:lstStyle/>
                    <a:p>
                      <a:r>
                        <a:rPr lang="en-GB" sz="900" b="1" dirty="0"/>
                        <a:t>Other influences</a:t>
                      </a:r>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extLst>
                  <a:ext uri="{0D108BD9-81ED-4DB2-BD59-A6C34878D82A}">
                    <a16:rowId xmlns:a16="http://schemas.microsoft.com/office/drawing/2014/main" val="10003"/>
                  </a:ext>
                </a:extLst>
              </a:tr>
              <a:tr h="1119117">
                <a:tc>
                  <a:txBody>
                    <a:bodyPr/>
                    <a:lstStyle/>
                    <a:p>
                      <a:r>
                        <a:rPr lang="en-GB" sz="900" b="1" dirty="0"/>
                        <a:t>Immediate</a:t>
                      </a:r>
                      <a:r>
                        <a:rPr lang="en-GB" sz="900" b="1" baseline="0" dirty="0"/>
                        <a:t> actors</a:t>
                      </a:r>
                      <a:endParaRPr lang="en-GB" sz="900" b="1"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extLst>
                  <a:ext uri="{0D108BD9-81ED-4DB2-BD59-A6C34878D82A}">
                    <a16:rowId xmlns:a16="http://schemas.microsoft.com/office/drawing/2014/main" val="10004"/>
                  </a:ext>
                </a:extLst>
              </a:tr>
              <a:tr h="1051560">
                <a:tc>
                  <a:txBody>
                    <a:bodyPr/>
                    <a:lstStyle/>
                    <a:p>
                      <a:r>
                        <a:rPr lang="en-GB" sz="900" b="1" dirty="0"/>
                        <a:t>Environment and</a:t>
                      </a:r>
                      <a:r>
                        <a:rPr lang="en-GB" sz="900" b="1" baseline="0" dirty="0"/>
                        <a:t> equipment</a:t>
                      </a:r>
                    </a:p>
                    <a:p>
                      <a:endParaRPr lang="en-GB" sz="900" b="1" baseline="0" dirty="0"/>
                    </a:p>
                    <a:p>
                      <a:endParaRPr lang="en-GB" sz="900" b="1" baseline="0" dirty="0"/>
                    </a:p>
                    <a:p>
                      <a:endParaRPr lang="en-GB" sz="900" b="1" baseline="0" dirty="0"/>
                    </a:p>
                    <a:p>
                      <a:endParaRPr lang="en-GB" sz="900" b="1" baseline="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dirty="0"/>
                    </a:p>
                  </a:txBody>
                  <a:tcPr marL="121920" marR="121920"/>
                </a:tc>
                <a:tc>
                  <a:txBody>
                    <a:bodyPr/>
                    <a:lstStyle/>
                    <a:p>
                      <a:endParaRPr lang="en-GB" sz="1100"/>
                    </a:p>
                  </a:txBody>
                  <a:tcPr marL="121920" marR="121920"/>
                </a:tc>
                <a:tc>
                  <a:txBody>
                    <a:bodyPr/>
                    <a:lstStyle/>
                    <a:p>
                      <a:endParaRPr lang="en-GB" sz="1100"/>
                    </a:p>
                  </a:txBody>
                  <a:tcPr marL="121920" marR="121920"/>
                </a:tc>
                <a:tc>
                  <a:txBody>
                    <a:bodyPr/>
                    <a:lstStyle/>
                    <a:p>
                      <a:endParaRPr lang="en-GB" sz="1100"/>
                    </a:p>
                  </a:txBody>
                  <a:tcPr marL="121920" marR="121920"/>
                </a:tc>
                <a:tc>
                  <a:txBody>
                    <a:bodyPr/>
                    <a:lstStyle/>
                    <a:p>
                      <a:endParaRPr lang="en-GB" sz="1100"/>
                    </a:p>
                  </a:txBody>
                  <a:tcPr marL="121920" marR="121920"/>
                </a:tc>
                <a:tc>
                  <a:txBody>
                    <a:bodyPr/>
                    <a:lstStyle/>
                    <a:p>
                      <a:endParaRPr lang="en-GB" sz="1100" dirty="0"/>
                    </a:p>
                  </a:txBody>
                  <a:tcPr marL="121920" marR="121920"/>
                </a:tc>
                <a:tc>
                  <a:txBody>
                    <a:bodyPr/>
                    <a:lstStyle/>
                    <a:p>
                      <a:endParaRPr lang="en-GB" sz="1100" dirty="0"/>
                    </a:p>
                  </a:txBody>
                  <a:tcPr marL="121920" marR="121920"/>
                </a:tc>
                <a:extLst>
                  <a:ext uri="{0D108BD9-81ED-4DB2-BD59-A6C34878D82A}">
                    <a16:rowId xmlns:a16="http://schemas.microsoft.com/office/drawing/2014/main" val="10005"/>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072" y="3092160"/>
            <a:ext cx="9992209" cy="3200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986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a:t>
            </a:r>
          </a:p>
        </p:txBody>
      </p:sp>
      <p:sp>
        <p:nvSpPr>
          <p:cNvPr id="3" name="Content Placeholder 2"/>
          <p:cNvSpPr>
            <a:spLocks noGrp="1"/>
          </p:cNvSpPr>
          <p:nvPr>
            <p:ph idx="1"/>
          </p:nvPr>
        </p:nvSpPr>
        <p:spPr/>
        <p:txBody>
          <a:bodyPr/>
          <a:lstStyle/>
          <a:p>
            <a:r>
              <a:rPr lang="en-GB" sz="3200" dirty="0"/>
              <a:t>Young people socialise late at night</a:t>
            </a:r>
          </a:p>
          <a:p>
            <a:r>
              <a:rPr lang="en-GB" sz="3200" dirty="0"/>
              <a:t>Limited public transport makes driving desirable</a:t>
            </a:r>
          </a:p>
          <a:p>
            <a:endParaRPr lang="en-GB" sz="3733" dirty="0"/>
          </a:p>
          <a:p>
            <a:endParaRPr lang="en-GB" sz="3733" dirty="0"/>
          </a:p>
          <a:p>
            <a:endParaRPr lang="en-GB" sz="3733" dirty="0"/>
          </a:p>
          <a:p>
            <a:endParaRPr lang="en-GB" sz="3200" dirty="0"/>
          </a:p>
          <a:p>
            <a:r>
              <a:rPr lang="en-GB" sz="3200" dirty="0"/>
              <a:t>The support from all parts of the ‘system’ will determine effectiveness (e.g. education can be used to support)</a:t>
            </a:r>
          </a:p>
          <a:p>
            <a:endParaRPr lang="en-GB" sz="3733" dirty="0"/>
          </a:p>
          <a:p>
            <a:pPr lvl="2"/>
            <a:endParaRPr lang="en-GB" dirty="0"/>
          </a:p>
          <a:p>
            <a:pPr lvl="2"/>
            <a:endParaRPr lang="en-GB" dirty="0"/>
          </a:p>
        </p:txBody>
      </p:sp>
      <p:sp>
        <p:nvSpPr>
          <p:cNvPr id="4" name="Slide Number Placeholder 3"/>
          <p:cNvSpPr>
            <a:spLocks noGrp="1"/>
          </p:cNvSpPr>
          <p:nvPr>
            <p:ph type="sldNum" sz="quarter" idx="10"/>
          </p:nvPr>
        </p:nvSpPr>
        <p:spPr/>
        <p:txBody>
          <a:bodyPr/>
          <a:lstStyle/>
          <a:p>
            <a:pPr defTabSz="609585" fontAlgn="base">
              <a:spcBef>
                <a:spcPct val="0"/>
              </a:spcBef>
              <a:spcAft>
                <a:spcPct val="0"/>
              </a:spcAft>
            </a:pPr>
            <a:fld id="{9646A115-70F5-4708-AEF8-28285C8A9ADE}" type="slidenum">
              <a:rPr lang="en-GB" altLang="en-US">
                <a:latin typeface="Calibri" pitchFamily="34" charset="0"/>
                <a:ea typeface="MS PGothic" pitchFamily="34" charset="-128"/>
              </a:rPr>
              <a:pPr defTabSz="609585" fontAlgn="base">
                <a:spcBef>
                  <a:spcPct val="0"/>
                </a:spcBef>
                <a:spcAft>
                  <a:spcPct val="0"/>
                </a:spcAft>
              </a:pPr>
              <a:t>23</a:t>
            </a:fld>
            <a:endParaRPr lang="en-GB" altLang="en-US">
              <a:latin typeface="Calibri" pitchFamily="34" charset="0"/>
              <a:ea typeface="MS PGothic" pitchFamily="34" charset="-128"/>
            </a:endParaRPr>
          </a:p>
        </p:txBody>
      </p:sp>
      <p:graphicFrame>
        <p:nvGraphicFramePr>
          <p:cNvPr id="5" name="Table 4"/>
          <p:cNvGraphicFramePr>
            <a:graphicFrameLocks noGrp="1"/>
          </p:cNvGraphicFramePr>
          <p:nvPr>
            <p:extLst/>
          </p:nvPr>
        </p:nvGraphicFramePr>
        <p:xfrm>
          <a:off x="837061" y="2933211"/>
          <a:ext cx="10364338" cy="1965960"/>
        </p:xfrm>
        <a:graphic>
          <a:graphicData uri="http://schemas.openxmlformats.org/drawingml/2006/table">
            <a:tbl>
              <a:tblPr firstRow="1" bandRow="1">
                <a:tableStyleId>{00A15C55-8517-42AA-B614-E9B94910E393}</a:tableStyleId>
              </a:tblPr>
              <a:tblGrid>
                <a:gridCol w="5182169">
                  <a:extLst>
                    <a:ext uri="{9D8B030D-6E8A-4147-A177-3AD203B41FA5}">
                      <a16:colId xmlns:a16="http://schemas.microsoft.com/office/drawing/2014/main" val="20000"/>
                    </a:ext>
                  </a:extLst>
                </a:gridCol>
                <a:gridCol w="5182169">
                  <a:extLst>
                    <a:ext uri="{9D8B030D-6E8A-4147-A177-3AD203B41FA5}">
                      <a16:colId xmlns:a16="http://schemas.microsoft.com/office/drawing/2014/main" val="20001"/>
                    </a:ext>
                  </a:extLst>
                </a:gridCol>
              </a:tblGrid>
              <a:tr h="375920">
                <a:tc>
                  <a:txBody>
                    <a:bodyPr/>
                    <a:lstStyle/>
                    <a:p>
                      <a:r>
                        <a:rPr lang="en-GB" sz="1900" dirty="0"/>
                        <a:t>Current approach</a:t>
                      </a:r>
                    </a:p>
                  </a:txBody>
                  <a:tcPr marL="121920" marR="121920"/>
                </a:tc>
                <a:tc>
                  <a:txBody>
                    <a:bodyPr/>
                    <a:lstStyle/>
                    <a:p>
                      <a:r>
                        <a:rPr lang="en-GB" sz="1900" dirty="0"/>
                        <a:t>Systems-based</a:t>
                      </a:r>
                      <a:r>
                        <a:rPr lang="en-GB" sz="1900" baseline="0" dirty="0"/>
                        <a:t> approach</a:t>
                      </a:r>
                      <a:endParaRPr lang="en-GB" sz="1900" dirty="0"/>
                    </a:p>
                  </a:txBody>
                  <a:tcPr marL="121920" marR="121920"/>
                </a:tc>
                <a:extLst>
                  <a:ext uri="{0D108BD9-81ED-4DB2-BD59-A6C34878D82A}">
                    <a16:rowId xmlns:a16="http://schemas.microsoft.com/office/drawing/2014/main" val="10000"/>
                  </a:ext>
                </a:extLst>
              </a:tr>
              <a:tr h="914400">
                <a:tc>
                  <a:txBody>
                    <a:bodyPr/>
                    <a:lstStyle/>
                    <a:p>
                      <a:r>
                        <a:rPr lang="en-GB" sz="1900" dirty="0"/>
                        <a:t>Inform young people</a:t>
                      </a:r>
                      <a:r>
                        <a:rPr lang="en-GB" sz="1900" baseline="0" dirty="0"/>
                        <a:t> about the risks of driving at night and consequences of a crash</a:t>
                      </a:r>
                      <a:endParaRPr lang="en-GB" sz="1900" dirty="0"/>
                    </a:p>
                  </a:txBody>
                  <a:tcPr marL="121920" marR="121920"/>
                </a:tc>
                <a:tc>
                  <a:txBody>
                    <a:bodyPr/>
                    <a:lstStyle/>
                    <a:p>
                      <a:r>
                        <a:rPr lang="en-GB" sz="1900" dirty="0"/>
                        <a:t>Legislative night time protection for new drivers (e.g. USA,</a:t>
                      </a:r>
                      <a:r>
                        <a:rPr lang="en-GB" sz="1900" baseline="0" dirty="0"/>
                        <a:t> Australia, NZ)</a:t>
                      </a:r>
                      <a:endParaRPr lang="en-GB" sz="1900" dirty="0"/>
                    </a:p>
                  </a:txBody>
                  <a:tcPr marL="121920" marR="121920"/>
                </a:tc>
                <a:extLst>
                  <a:ext uri="{0D108BD9-81ED-4DB2-BD59-A6C34878D82A}">
                    <a16:rowId xmlns:a16="http://schemas.microsoft.com/office/drawing/2014/main" val="10001"/>
                  </a:ext>
                </a:extLst>
              </a:tr>
              <a:tr h="660400">
                <a:tc>
                  <a:txBody>
                    <a:bodyPr/>
                    <a:lstStyle/>
                    <a:p>
                      <a:endParaRPr lang="en-GB" sz="1900" dirty="0"/>
                    </a:p>
                  </a:txBody>
                  <a:tcPr marL="121920" marR="121920"/>
                </a:tc>
                <a:tc>
                  <a:txBody>
                    <a:bodyPr/>
                    <a:lstStyle/>
                    <a:p>
                      <a:r>
                        <a:rPr lang="en-GB" sz="1900" dirty="0"/>
                        <a:t>Free</a:t>
                      </a:r>
                      <a:r>
                        <a:rPr lang="en-GB" sz="1900" baseline="0" dirty="0"/>
                        <a:t> travel on public transport for young people (e.g. The Netherlands)</a:t>
                      </a:r>
                      <a:endParaRPr lang="en-GB" sz="1900" dirty="0"/>
                    </a:p>
                  </a:txBody>
                  <a:tcPr marL="121920" marR="12192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5898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p:txBody>
          <a:bodyPr/>
          <a:lstStyle/>
          <a:p>
            <a:r>
              <a:rPr lang="en-GB" sz="2667" dirty="0"/>
              <a:t>Young novice drivers are a high-risk group</a:t>
            </a:r>
          </a:p>
          <a:p>
            <a:r>
              <a:rPr lang="en-GB" sz="2667" dirty="0"/>
              <a:t>The current approach to mitigating risk relies heavily on education</a:t>
            </a:r>
          </a:p>
          <a:p>
            <a:r>
              <a:rPr lang="en-GB" sz="2667" dirty="0"/>
              <a:t>The evidence for this is weak/non-existent</a:t>
            </a:r>
          </a:p>
          <a:p>
            <a:r>
              <a:rPr lang="en-GB" sz="2667" dirty="0"/>
              <a:t>It is important that we appreciate the wider context and limitations of youth</a:t>
            </a:r>
          </a:p>
          <a:p>
            <a:r>
              <a:rPr lang="en-GB" sz="2667" dirty="0"/>
              <a:t>Interventions could and should be realistically positioned as part of a supportive framework</a:t>
            </a:r>
          </a:p>
          <a:p>
            <a:r>
              <a:rPr lang="en-GB" sz="2667" dirty="0"/>
              <a:t>Focus to date has been on understanding why </a:t>
            </a:r>
            <a:r>
              <a:rPr lang="en-GB" sz="2667" i="1" dirty="0"/>
              <a:t>they</a:t>
            </a:r>
            <a:r>
              <a:rPr lang="en-GB" sz="2667" dirty="0"/>
              <a:t> crash, and trying to fix </a:t>
            </a:r>
            <a:r>
              <a:rPr lang="en-GB" sz="2667" i="1" dirty="0"/>
              <a:t>them</a:t>
            </a:r>
          </a:p>
          <a:p>
            <a:r>
              <a:rPr lang="en-GB" sz="2667" dirty="0"/>
              <a:t>Little attention to how the ‘system’ affects risk</a:t>
            </a:r>
          </a:p>
          <a:p>
            <a:endParaRPr lang="en-GB" sz="2667" dirty="0"/>
          </a:p>
          <a:p>
            <a:endParaRPr lang="en-GB" sz="2667" dirty="0"/>
          </a:p>
          <a:p>
            <a:pPr lvl="1"/>
            <a:endParaRPr lang="en-GB" sz="2133" dirty="0"/>
          </a:p>
        </p:txBody>
      </p:sp>
      <p:sp>
        <p:nvSpPr>
          <p:cNvPr id="4" name="Slide Number Placeholder 3"/>
          <p:cNvSpPr>
            <a:spLocks noGrp="1"/>
          </p:cNvSpPr>
          <p:nvPr>
            <p:ph type="sldNum" sz="quarter" idx="10"/>
          </p:nvPr>
        </p:nvSpPr>
        <p:spPr/>
        <p:txBody>
          <a:bodyPr/>
          <a:lstStyle/>
          <a:p>
            <a:pPr defTabSz="609585" fontAlgn="base">
              <a:spcBef>
                <a:spcPct val="0"/>
              </a:spcBef>
              <a:spcAft>
                <a:spcPct val="0"/>
              </a:spcAft>
            </a:pPr>
            <a:fld id="{9646A115-70F5-4708-AEF8-28285C8A9ADE}" type="slidenum">
              <a:rPr lang="en-GB" altLang="en-US">
                <a:latin typeface="Calibri" pitchFamily="34" charset="0"/>
                <a:ea typeface="MS PGothic" pitchFamily="34" charset="-128"/>
              </a:rPr>
              <a:pPr defTabSz="609585" fontAlgn="base">
                <a:spcBef>
                  <a:spcPct val="0"/>
                </a:spcBef>
                <a:spcAft>
                  <a:spcPct val="0"/>
                </a:spcAft>
              </a:pPr>
              <a:t>24</a:t>
            </a:fld>
            <a:endParaRPr lang="en-GB" altLang="en-US">
              <a:latin typeface="Calibri" pitchFamily="34" charset="0"/>
              <a:ea typeface="MS PGothic" pitchFamily="34" charset="-128"/>
            </a:endParaRPr>
          </a:p>
        </p:txBody>
      </p:sp>
    </p:spTree>
    <p:extLst>
      <p:ext uri="{BB962C8B-B14F-4D97-AF65-F5344CB8AC3E}">
        <p14:creationId xmlns:p14="http://schemas.microsoft.com/office/powerpoint/2010/main" val="3621381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09585" fontAlgn="base">
              <a:spcBef>
                <a:spcPct val="0"/>
              </a:spcBef>
              <a:spcAft>
                <a:spcPct val="0"/>
              </a:spcAft>
            </a:pPr>
            <a:fld id="{9646A115-70F5-4708-AEF8-28285C8A9ADE}" type="slidenum">
              <a:rPr lang="en-GB" altLang="en-US">
                <a:latin typeface="Calibri" pitchFamily="34" charset="0"/>
                <a:ea typeface="MS PGothic" pitchFamily="34" charset="-128"/>
              </a:rPr>
              <a:pPr defTabSz="609585" fontAlgn="base">
                <a:spcBef>
                  <a:spcPct val="0"/>
                </a:spcBef>
                <a:spcAft>
                  <a:spcPct val="0"/>
                </a:spcAft>
              </a:pPr>
              <a:t>25</a:t>
            </a:fld>
            <a:endParaRPr lang="en-GB" altLang="en-US">
              <a:latin typeface="Calibri" pitchFamily="34" charset="0"/>
              <a:ea typeface="MS PGothic" pitchFamily="34" charset="-128"/>
            </a:endParaRPr>
          </a:p>
        </p:txBody>
      </p:sp>
      <p:sp>
        <p:nvSpPr>
          <p:cNvPr id="5" name="Rectangle 4"/>
          <p:cNvSpPr/>
          <p:nvPr/>
        </p:nvSpPr>
        <p:spPr>
          <a:xfrm>
            <a:off x="1810603" y="2220036"/>
            <a:ext cx="8570795" cy="1938992"/>
          </a:xfrm>
          <a:prstGeom prst="rect">
            <a:avLst/>
          </a:prstGeom>
        </p:spPr>
        <p:txBody>
          <a:bodyPr wrap="square">
            <a:spAutoFit/>
          </a:bodyPr>
          <a:lstStyle/>
          <a:p>
            <a:pPr defTabSz="609585" fontAlgn="base">
              <a:spcBef>
                <a:spcPct val="0"/>
              </a:spcBef>
              <a:spcAft>
                <a:spcPct val="0"/>
              </a:spcAft>
            </a:pPr>
            <a:r>
              <a:rPr lang="en-GB" sz="3200" dirty="0">
                <a:solidFill>
                  <a:prstClr val="black"/>
                </a:solidFill>
                <a:latin typeface="Calibri" pitchFamily="34" charset="0"/>
                <a:ea typeface="MS PGothic" pitchFamily="34" charset="-128"/>
              </a:rPr>
              <a:t>“every system is perfectly designed to achieve exactly the results it gets” </a:t>
            </a:r>
          </a:p>
          <a:p>
            <a:pPr defTabSz="609585" fontAlgn="base">
              <a:spcBef>
                <a:spcPct val="0"/>
              </a:spcBef>
              <a:spcAft>
                <a:spcPct val="0"/>
              </a:spcAft>
            </a:pPr>
            <a:r>
              <a:rPr lang="en-GB" sz="3200" dirty="0">
                <a:solidFill>
                  <a:prstClr val="black"/>
                </a:solidFill>
                <a:latin typeface="Calibri" pitchFamily="34" charset="0"/>
                <a:ea typeface="MS PGothic" pitchFamily="34" charset="-128"/>
              </a:rPr>
              <a:t> </a:t>
            </a:r>
          </a:p>
          <a:p>
            <a:pPr defTabSz="609585" fontAlgn="base">
              <a:spcBef>
                <a:spcPct val="0"/>
              </a:spcBef>
              <a:spcAft>
                <a:spcPct val="0"/>
              </a:spcAft>
            </a:pPr>
            <a:r>
              <a:rPr lang="en-GB" sz="2400" dirty="0">
                <a:solidFill>
                  <a:prstClr val="black"/>
                </a:solidFill>
                <a:latin typeface="Calibri" pitchFamily="34" charset="0"/>
                <a:ea typeface="MS PGothic" pitchFamily="34" charset="-128"/>
              </a:rPr>
              <a:t>(Berwick, 2003, p449)</a:t>
            </a:r>
          </a:p>
        </p:txBody>
      </p:sp>
    </p:spTree>
    <p:extLst>
      <p:ext uri="{BB962C8B-B14F-4D97-AF65-F5344CB8AC3E}">
        <p14:creationId xmlns:p14="http://schemas.microsoft.com/office/powerpoint/2010/main" val="2999206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a:t>
            </a:r>
          </a:p>
        </p:txBody>
      </p:sp>
      <p:sp>
        <p:nvSpPr>
          <p:cNvPr id="3" name="Content Placeholder 2"/>
          <p:cNvSpPr>
            <a:spLocks noGrp="1"/>
          </p:cNvSpPr>
          <p:nvPr>
            <p:ph idx="1"/>
          </p:nvPr>
        </p:nvSpPr>
        <p:spPr/>
        <p:txBody>
          <a:bodyPr/>
          <a:lstStyle/>
          <a:p>
            <a:r>
              <a:rPr lang="en-GB" dirty="0"/>
              <a:t>Can we develop a systems-based framework to improve the safety of young novice drivers and provide a valued and realistic role for educational interventions?</a:t>
            </a:r>
          </a:p>
        </p:txBody>
      </p:sp>
      <p:sp>
        <p:nvSpPr>
          <p:cNvPr id="4" name="Slide Number Placeholder 3"/>
          <p:cNvSpPr>
            <a:spLocks noGrp="1"/>
          </p:cNvSpPr>
          <p:nvPr>
            <p:ph type="sldNum" sz="quarter" idx="10"/>
          </p:nvPr>
        </p:nvSpPr>
        <p:spPr/>
        <p:txBody>
          <a:bodyPr/>
          <a:lstStyle/>
          <a:p>
            <a:pPr defTabSz="609585" fontAlgn="base">
              <a:spcBef>
                <a:spcPct val="0"/>
              </a:spcBef>
              <a:spcAft>
                <a:spcPct val="0"/>
              </a:spcAft>
            </a:pPr>
            <a:fld id="{9646A115-70F5-4708-AEF8-28285C8A9ADE}" type="slidenum">
              <a:rPr lang="en-GB" altLang="en-US">
                <a:latin typeface="Calibri" pitchFamily="34" charset="0"/>
                <a:ea typeface="MS PGothic" pitchFamily="34" charset="-128"/>
              </a:rPr>
              <a:pPr defTabSz="609585" fontAlgn="base">
                <a:spcBef>
                  <a:spcPct val="0"/>
                </a:spcBef>
                <a:spcAft>
                  <a:spcPct val="0"/>
                </a:spcAft>
              </a:pPr>
              <a:t>26</a:t>
            </a:fld>
            <a:endParaRPr lang="en-GB" altLang="en-US">
              <a:latin typeface="Calibri" pitchFamily="34" charset="0"/>
              <a:ea typeface="MS PGothic" pitchFamily="34" charset="-128"/>
            </a:endParaRPr>
          </a:p>
        </p:txBody>
      </p:sp>
    </p:spTree>
    <p:extLst>
      <p:ext uri="{BB962C8B-B14F-4D97-AF65-F5344CB8AC3E}">
        <p14:creationId xmlns:p14="http://schemas.microsoft.com/office/powerpoint/2010/main" val="1256218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4"/>
          <p:cNvSpPr txBox="1">
            <a:spLocks noChangeArrowheads="1"/>
          </p:cNvSpPr>
          <p:nvPr/>
        </p:nvSpPr>
        <p:spPr bwMode="gray">
          <a:xfrm>
            <a:off x="455084" y="466397"/>
            <a:ext cx="11319933" cy="6083653"/>
          </a:xfrm>
          <a:prstGeom prst="rect">
            <a:avLst/>
          </a:prstGeom>
          <a:noFill/>
          <a:ln w="9525">
            <a:noFill/>
            <a:miter lim="800000"/>
            <a:headEnd/>
            <a:tailEnd/>
          </a:ln>
        </p:spPr>
        <p:txBody>
          <a:bodyPr lIns="0">
            <a:spAutoFit/>
          </a:bodyPr>
          <a:lstStyle/>
          <a:p>
            <a:pPr algn="ctr" defTabSz="609585" eaLnBrk="0" fontAlgn="base" hangingPunct="0">
              <a:spcBef>
                <a:spcPct val="0"/>
              </a:spcBef>
              <a:spcAft>
                <a:spcPct val="0"/>
              </a:spcAft>
              <a:defRPr/>
            </a:pPr>
            <a:endParaRPr lang="en-US" sz="6400" b="1" dirty="0">
              <a:solidFill>
                <a:srgbClr val="515B5E"/>
              </a:solidFill>
              <a:latin typeface="Calibri"/>
              <a:ea typeface="MS PGothic" pitchFamily="34" charset="-128"/>
            </a:endParaRPr>
          </a:p>
          <a:p>
            <a:pPr algn="ctr" defTabSz="609585" eaLnBrk="0" fontAlgn="base" hangingPunct="0">
              <a:spcBef>
                <a:spcPct val="0"/>
              </a:spcBef>
              <a:spcAft>
                <a:spcPct val="0"/>
              </a:spcAft>
              <a:defRPr/>
            </a:pPr>
            <a:endParaRPr lang="en-US" sz="6400" b="1" dirty="0">
              <a:solidFill>
                <a:srgbClr val="515B5E"/>
              </a:solidFill>
              <a:latin typeface="Calibri"/>
              <a:ea typeface="MS PGothic" pitchFamily="34" charset="-128"/>
            </a:endParaRPr>
          </a:p>
          <a:p>
            <a:pPr algn="ctr" defTabSz="609585" eaLnBrk="0" fontAlgn="base" hangingPunct="0">
              <a:spcBef>
                <a:spcPct val="0"/>
              </a:spcBef>
              <a:spcAft>
                <a:spcPct val="0"/>
              </a:spcAft>
              <a:defRPr/>
            </a:pPr>
            <a:r>
              <a:rPr lang="en-US" sz="6400" b="1" dirty="0">
                <a:solidFill>
                  <a:srgbClr val="515B5E"/>
                </a:solidFill>
                <a:latin typeface="Calibri"/>
                <a:ea typeface="MS PGothic" pitchFamily="34" charset="-128"/>
              </a:rPr>
              <a:t>Thank you</a:t>
            </a:r>
            <a:endParaRPr lang="en-US" sz="5867" b="1" dirty="0">
              <a:solidFill>
                <a:srgbClr val="515B5E"/>
              </a:solidFill>
              <a:latin typeface="Calibri"/>
              <a:ea typeface="MS PGothic" pitchFamily="34" charset="-128"/>
            </a:endParaRPr>
          </a:p>
          <a:p>
            <a:pPr algn="ctr" defTabSz="609585" eaLnBrk="0" fontAlgn="base" hangingPunct="0">
              <a:spcBef>
                <a:spcPct val="0"/>
              </a:spcBef>
              <a:spcAft>
                <a:spcPct val="0"/>
              </a:spcAft>
              <a:defRPr/>
            </a:pPr>
            <a:endParaRPr lang="en-US" sz="3733" noProof="1">
              <a:solidFill>
                <a:srgbClr val="515B5E"/>
              </a:solidFill>
              <a:latin typeface="Calibri"/>
              <a:ea typeface="MS PGothic" pitchFamily="34" charset="-128"/>
            </a:endParaRPr>
          </a:p>
          <a:p>
            <a:pPr algn="r" defTabSz="609585" eaLnBrk="0" fontAlgn="base" hangingPunct="0">
              <a:spcBef>
                <a:spcPct val="0"/>
              </a:spcBef>
              <a:spcAft>
                <a:spcPct val="0"/>
              </a:spcAft>
              <a:defRPr/>
            </a:pPr>
            <a:r>
              <a:rPr lang="en-US" sz="3200" noProof="1">
                <a:solidFill>
                  <a:srgbClr val="515B5E"/>
                </a:solidFill>
                <a:latin typeface="Calibri"/>
                <a:ea typeface="MS PGothic" pitchFamily="34" charset="-128"/>
              </a:rPr>
              <a:t>Presented by Dr Neale Kinnear</a:t>
            </a:r>
          </a:p>
          <a:p>
            <a:pPr algn="r" defTabSz="609585" eaLnBrk="0" fontAlgn="base" hangingPunct="0">
              <a:spcBef>
                <a:spcPct val="0"/>
              </a:spcBef>
              <a:spcAft>
                <a:spcPct val="0"/>
              </a:spcAft>
              <a:defRPr/>
            </a:pPr>
            <a:r>
              <a:rPr lang="en-US" sz="3200" noProof="1">
                <a:solidFill>
                  <a:srgbClr val="515B5E"/>
                </a:solidFill>
                <a:latin typeface="Calibri"/>
                <a:ea typeface="MS PGothic" pitchFamily="34" charset="-128"/>
              </a:rPr>
              <a:t>Principal Psychologist</a:t>
            </a:r>
          </a:p>
          <a:p>
            <a:pPr algn="r" defTabSz="609585" eaLnBrk="0" fontAlgn="base" hangingPunct="0">
              <a:spcBef>
                <a:spcPct val="0"/>
              </a:spcBef>
              <a:spcAft>
                <a:spcPct val="0"/>
              </a:spcAft>
              <a:defRPr/>
            </a:pPr>
            <a:r>
              <a:rPr lang="en-US" sz="3200" noProof="1">
                <a:solidFill>
                  <a:srgbClr val="515B5E"/>
                </a:solidFill>
                <a:latin typeface="Calibri"/>
                <a:ea typeface="MS PGothic" pitchFamily="34" charset="-128"/>
              </a:rPr>
              <a:t>March 2017</a:t>
            </a:r>
          </a:p>
          <a:p>
            <a:pPr algn="r" defTabSz="609585" eaLnBrk="0" fontAlgn="base" hangingPunct="0">
              <a:spcBef>
                <a:spcPct val="0"/>
              </a:spcBef>
              <a:spcAft>
                <a:spcPct val="0"/>
              </a:spcAft>
              <a:defRPr/>
            </a:pPr>
            <a:r>
              <a:rPr lang="en-US" sz="3200" noProof="1">
                <a:solidFill>
                  <a:srgbClr val="515B5E"/>
                </a:solidFill>
                <a:latin typeface="Calibri"/>
                <a:ea typeface="MS PGothic" pitchFamily="34" charset="-128"/>
              </a:rPr>
              <a:t>Tel: +44 1344 770101</a:t>
            </a:r>
            <a:br>
              <a:rPr lang="en-US" sz="3200" noProof="1">
                <a:solidFill>
                  <a:srgbClr val="515B5E"/>
                </a:solidFill>
                <a:latin typeface="Calibri"/>
                <a:ea typeface="MS PGothic" pitchFamily="34" charset="-128"/>
              </a:rPr>
            </a:br>
            <a:r>
              <a:rPr lang="en-US" sz="3200" noProof="1">
                <a:solidFill>
                  <a:srgbClr val="515B5E"/>
                </a:solidFill>
                <a:latin typeface="Calibri"/>
                <a:ea typeface="MS PGothic" pitchFamily="34" charset="-128"/>
              </a:rPr>
              <a:t>Email: </a:t>
            </a:r>
            <a:r>
              <a:rPr lang="en-US" sz="3200" noProof="1">
                <a:solidFill>
                  <a:srgbClr val="515B5E"/>
                </a:solidFill>
                <a:latin typeface="Calibri"/>
                <a:ea typeface="MS PGothic" pitchFamily="34" charset="-128"/>
                <a:hlinkClick r:id="rId4"/>
              </a:rPr>
              <a:t>nkinnear@trl.co.uk</a:t>
            </a:r>
            <a:endParaRPr lang="en-US" sz="3200" noProof="1">
              <a:solidFill>
                <a:srgbClr val="515B5E"/>
              </a:solidFill>
              <a:latin typeface="Calibri"/>
              <a:ea typeface="MS PGothic" pitchFamily="34" charset="-128"/>
            </a:endParaRPr>
          </a:p>
        </p:txBody>
      </p:sp>
    </p:spTree>
    <p:custDataLst>
      <p:tags r:id="rId1"/>
    </p:custDataLst>
    <p:extLst>
      <p:ext uri="{BB962C8B-B14F-4D97-AF65-F5344CB8AC3E}">
        <p14:creationId xmlns:p14="http://schemas.microsoft.com/office/powerpoint/2010/main" val="1884626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9872136" y="6180138"/>
            <a:ext cx="2366433" cy="67786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120000" tIns="62400" rIns="120000" bIns="62400"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defTabSz="609585" eaLnBrk="1" fontAlgn="base" hangingPunct="1">
              <a:spcBef>
                <a:spcPct val="0"/>
              </a:spcBef>
              <a:spcAft>
                <a:spcPct val="0"/>
              </a:spcAft>
            </a:pPr>
            <a:endParaRPr lang="en-US" altLang="en-US" sz="2667" dirty="0">
              <a:solidFill>
                <a:prstClr val="black"/>
              </a:solidFill>
              <a:ea typeface="MS PGothic" pitchFamily="34" charset="-128"/>
            </a:endParaRPr>
          </a:p>
        </p:txBody>
      </p:sp>
      <p:sp>
        <p:nvSpPr>
          <p:cNvPr id="1433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67">
                <a:solidFill>
                  <a:schemeClr val="tx1"/>
                </a:solidFill>
                <a:latin typeface="Arial" charset="0"/>
              </a:defRPr>
            </a:lvl1pPr>
            <a:lvl2pPr marL="990575" indent="-380990" eaLnBrk="0" hangingPunct="0">
              <a:defRPr sz="2667">
                <a:solidFill>
                  <a:schemeClr val="tx1"/>
                </a:solidFill>
                <a:latin typeface="Arial" charset="0"/>
              </a:defRPr>
            </a:lvl2pPr>
            <a:lvl3pPr marL="1523962" indent="-304792" eaLnBrk="0" hangingPunct="0">
              <a:defRPr sz="2667">
                <a:solidFill>
                  <a:schemeClr val="tx1"/>
                </a:solidFill>
                <a:latin typeface="Arial" charset="0"/>
              </a:defRPr>
            </a:lvl3pPr>
            <a:lvl4pPr marL="2133547" indent="-304792" eaLnBrk="0" hangingPunct="0">
              <a:defRPr sz="2667">
                <a:solidFill>
                  <a:schemeClr val="tx1"/>
                </a:solidFill>
                <a:latin typeface="Arial" charset="0"/>
              </a:defRPr>
            </a:lvl4pPr>
            <a:lvl5pPr marL="2743131" indent="-304792" eaLnBrk="0" hangingPunct="0">
              <a:defRPr sz="2667">
                <a:solidFill>
                  <a:schemeClr val="tx1"/>
                </a:solidFill>
                <a:latin typeface="Arial" charset="0"/>
              </a:defRPr>
            </a:lvl5pPr>
            <a:lvl6pPr marL="3352716" indent="-304792" eaLnBrk="0" fontAlgn="base" hangingPunct="0">
              <a:spcBef>
                <a:spcPct val="0"/>
              </a:spcBef>
              <a:spcAft>
                <a:spcPct val="0"/>
              </a:spcAft>
              <a:defRPr sz="2667">
                <a:solidFill>
                  <a:schemeClr val="tx1"/>
                </a:solidFill>
                <a:latin typeface="Arial" charset="0"/>
              </a:defRPr>
            </a:lvl6pPr>
            <a:lvl7pPr marL="3962301" indent="-304792" eaLnBrk="0" fontAlgn="base" hangingPunct="0">
              <a:spcBef>
                <a:spcPct val="0"/>
              </a:spcBef>
              <a:spcAft>
                <a:spcPct val="0"/>
              </a:spcAft>
              <a:defRPr sz="2667">
                <a:solidFill>
                  <a:schemeClr val="tx1"/>
                </a:solidFill>
                <a:latin typeface="Arial" charset="0"/>
              </a:defRPr>
            </a:lvl7pPr>
            <a:lvl8pPr marL="4571886" indent="-304792" eaLnBrk="0" fontAlgn="base" hangingPunct="0">
              <a:spcBef>
                <a:spcPct val="0"/>
              </a:spcBef>
              <a:spcAft>
                <a:spcPct val="0"/>
              </a:spcAft>
              <a:defRPr sz="2667">
                <a:solidFill>
                  <a:schemeClr val="tx1"/>
                </a:solidFill>
                <a:latin typeface="Arial" charset="0"/>
              </a:defRPr>
            </a:lvl8pPr>
            <a:lvl9pPr marL="5181470" indent="-304792" eaLnBrk="0" fontAlgn="base" hangingPunct="0">
              <a:spcBef>
                <a:spcPct val="0"/>
              </a:spcBef>
              <a:spcAft>
                <a:spcPct val="0"/>
              </a:spcAft>
              <a:defRPr sz="2667">
                <a:solidFill>
                  <a:schemeClr val="tx1"/>
                </a:solidFill>
                <a:latin typeface="Arial" charset="0"/>
              </a:defRPr>
            </a:lvl9pPr>
          </a:lstStyle>
          <a:p>
            <a:pPr defTabSz="609585" eaLnBrk="1" fontAlgn="base" hangingPunct="1">
              <a:spcBef>
                <a:spcPct val="0"/>
              </a:spcBef>
              <a:spcAft>
                <a:spcPct val="0"/>
              </a:spcAft>
            </a:pPr>
            <a:r>
              <a:rPr lang="de-DE" altLang="en-US" sz="1333">
                <a:solidFill>
                  <a:prstClr val="black"/>
                </a:solidFill>
                <a:ea typeface="MS PGothic" pitchFamily="34" charset="-128"/>
              </a:rPr>
              <a:t>Page </a:t>
            </a:r>
            <a:r>
              <a:rPr lang="de-DE" altLang="en-US" sz="1333">
                <a:solidFill>
                  <a:prstClr val="black"/>
                </a:solidFill>
                <a:ea typeface="MS PGothic" pitchFamily="34" charset="-128"/>
                <a:sym typeface="Wingdings" pitchFamily="2" charset="2"/>
              </a:rPr>
              <a:t></a:t>
            </a:r>
            <a:r>
              <a:rPr lang="de-DE" altLang="en-US" sz="1333">
                <a:solidFill>
                  <a:prstClr val="black"/>
                </a:solidFill>
                <a:ea typeface="MS PGothic" pitchFamily="34" charset="-128"/>
              </a:rPr>
              <a:t> </a:t>
            </a:r>
            <a:fld id="{D0FAFB04-D012-438B-B03B-1FACAC9E534D}" type="slidenum">
              <a:rPr lang="de-DE" altLang="en-US" sz="1333">
                <a:solidFill>
                  <a:prstClr val="black"/>
                </a:solidFill>
                <a:ea typeface="MS PGothic" pitchFamily="34" charset="-128"/>
              </a:rPr>
              <a:pPr defTabSz="609585" eaLnBrk="1" fontAlgn="base" hangingPunct="1">
                <a:spcBef>
                  <a:spcPct val="0"/>
                </a:spcBef>
                <a:spcAft>
                  <a:spcPct val="0"/>
                </a:spcAft>
              </a:pPr>
              <a:t>28</a:t>
            </a:fld>
            <a:endParaRPr lang="de-DE" altLang="en-US" sz="1333">
              <a:solidFill>
                <a:prstClr val="black"/>
              </a:solidFill>
              <a:ea typeface="MS PGothic" pitchFamily="34" charset="-128"/>
            </a:endParaRP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49363"/>
            <a:ext cx="12151783" cy="560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Grp="1" noChangeArrowheads="1"/>
          </p:cNvSpPr>
          <p:nvPr>
            <p:ph type="title"/>
          </p:nvPr>
        </p:nvSpPr>
        <p:spPr>
          <a:xfrm>
            <a:off x="86784" y="207964"/>
            <a:ext cx="12105216" cy="600075"/>
          </a:xfrm>
        </p:spPr>
        <p:txBody>
          <a:bodyPr/>
          <a:lstStyle/>
          <a:p>
            <a:pPr eaLnBrk="1" hangingPunct="1">
              <a:defRPr/>
            </a:pPr>
            <a:r>
              <a:rPr lang="en-GB" sz="2667" cap="none" noProof="1"/>
              <a:t>Proposed Driver Licensing in Great Britain </a:t>
            </a:r>
            <a:r>
              <a:rPr lang="en-GB" sz="2667" b="0" cap="none" noProof="1"/>
              <a:t>(Kinnear et al., 2013)</a:t>
            </a:r>
          </a:p>
        </p:txBody>
      </p:sp>
    </p:spTree>
    <p:extLst>
      <p:ext uri="{BB962C8B-B14F-4D97-AF65-F5344CB8AC3E}">
        <p14:creationId xmlns:p14="http://schemas.microsoft.com/office/powerpoint/2010/main" val="944238955"/>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67">
                <a:solidFill>
                  <a:schemeClr val="tx1"/>
                </a:solidFill>
                <a:latin typeface="Arial" charset="0"/>
              </a:defRPr>
            </a:lvl1pPr>
            <a:lvl2pPr marL="990575" indent="-380990" eaLnBrk="0" hangingPunct="0">
              <a:defRPr sz="2667">
                <a:solidFill>
                  <a:schemeClr val="tx1"/>
                </a:solidFill>
                <a:latin typeface="Arial" charset="0"/>
              </a:defRPr>
            </a:lvl2pPr>
            <a:lvl3pPr marL="1523962" indent="-304792" eaLnBrk="0" hangingPunct="0">
              <a:defRPr sz="2667">
                <a:solidFill>
                  <a:schemeClr val="tx1"/>
                </a:solidFill>
                <a:latin typeface="Arial" charset="0"/>
              </a:defRPr>
            </a:lvl3pPr>
            <a:lvl4pPr marL="2133547" indent="-304792" eaLnBrk="0" hangingPunct="0">
              <a:defRPr sz="2667">
                <a:solidFill>
                  <a:schemeClr val="tx1"/>
                </a:solidFill>
                <a:latin typeface="Arial" charset="0"/>
              </a:defRPr>
            </a:lvl4pPr>
            <a:lvl5pPr marL="2743131" indent="-304792" eaLnBrk="0" hangingPunct="0">
              <a:defRPr sz="2667">
                <a:solidFill>
                  <a:schemeClr val="tx1"/>
                </a:solidFill>
                <a:latin typeface="Arial" charset="0"/>
              </a:defRPr>
            </a:lvl5pPr>
            <a:lvl6pPr marL="3352716" indent="-304792" eaLnBrk="0" fontAlgn="base" hangingPunct="0">
              <a:spcBef>
                <a:spcPct val="0"/>
              </a:spcBef>
              <a:spcAft>
                <a:spcPct val="0"/>
              </a:spcAft>
              <a:defRPr sz="2667">
                <a:solidFill>
                  <a:schemeClr val="tx1"/>
                </a:solidFill>
                <a:latin typeface="Arial" charset="0"/>
              </a:defRPr>
            </a:lvl6pPr>
            <a:lvl7pPr marL="3962301" indent="-304792" eaLnBrk="0" fontAlgn="base" hangingPunct="0">
              <a:spcBef>
                <a:spcPct val="0"/>
              </a:spcBef>
              <a:spcAft>
                <a:spcPct val="0"/>
              </a:spcAft>
              <a:defRPr sz="2667">
                <a:solidFill>
                  <a:schemeClr val="tx1"/>
                </a:solidFill>
                <a:latin typeface="Arial" charset="0"/>
              </a:defRPr>
            </a:lvl7pPr>
            <a:lvl8pPr marL="4571886" indent="-304792" eaLnBrk="0" fontAlgn="base" hangingPunct="0">
              <a:spcBef>
                <a:spcPct val="0"/>
              </a:spcBef>
              <a:spcAft>
                <a:spcPct val="0"/>
              </a:spcAft>
              <a:defRPr sz="2667">
                <a:solidFill>
                  <a:schemeClr val="tx1"/>
                </a:solidFill>
                <a:latin typeface="Arial" charset="0"/>
              </a:defRPr>
            </a:lvl8pPr>
            <a:lvl9pPr marL="5181470" indent="-304792" eaLnBrk="0" fontAlgn="base" hangingPunct="0">
              <a:spcBef>
                <a:spcPct val="0"/>
              </a:spcBef>
              <a:spcAft>
                <a:spcPct val="0"/>
              </a:spcAft>
              <a:defRPr sz="2667">
                <a:solidFill>
                  <a:schemeClr val="tx1"/>
                </a:solidFill>
                <a:latin typeface="Arial" charset="0"/>
              </a:defRPr>
            </a:lvl9pPr>
          </a:lstStyle>
          <a:p>
            <a:pPr defTabSz="609585" eaLnBrk="1" fontAlgn="base" hangingPunct="1">
              <a:spcBef>
                <a:spcPct val="0"/>
              </a:spcBef>
              <a:spcAft>
                <a:spcPct val="0"/>
              </a:spcAft>
            </a:pPr>
            <a:r>
              <a:rPr lang="de-DE" altLang="en-US" sz="1333">
                <a:solidFill>
                  <a:prstClr val="black"/>
                </a:solidFill>
                <a:ea typeface="MS PGothic" pitchFamily="34" charset="-128"/>
              </a:rPr>
              <a:t>Page </a:t>
            </a:r>
            <a:r>
              <a:rPr lang="de-DE" altLang="en-US" sz="1333">
                <a:solidFill>
                  <a:prstClr val="black"/>
                </a:solidFill>
                <a:ea typeface="MS PGothic" pitchFamily="34" charset="-128"/>
                <a:sym typeface="Wingdings" pitchFamily="2" charset="2"/>
              </a:rPr>
              <a:t></a:t>
            </a:r>
            <a:r>
              <a:rPr lang="de-DE" altLang="en-US" sz="1333">
                <a:solidFill>
                  <a:prstClr val="black"/>
                </a:solidFill>
                <a:ea typeface="MS PGothic" pitchFamily="34" charset="-128"/>
              </a:rPr>
              <a:t> </a:t>
            </a:r>
            <a:fld id="{091BFB47-A6E8-4098-81F8-FB4995713ED1}" type="slidenum">
              <a:rPr lang="de-DE" altLang="en-US" sz="1333">
                <a:solidFill>
                  <a:prstClr val="black"/>
                </a:solidFill>
                <a:ea typeface="MS PGothic" pitchFamily="34" charset="-128"/>
              </a:rPr>
              <a:pPr defTabSz="609585" eaLnBrk="1" fontAlgn="base" hangingPunct="1">
                <a:spcBef>
                  <a:spcPct val="0"/>
                </a:spcBef>
                <a:spcAft>
                  <a:spcPct val="0"/>
                </a:spcAft>
              </a:pPr>
              <a:t>29</a:t>
            </a:fld>
            <a:endParaRPr lang="de-DE" altLang="en-US" sz="1333">
              <a:solidFill>
                <a:prstClr val="black"/>
              </a:solidFill>
              <a:ea typeface="MS PGothic" pitchFamily="34" charset="-128"/>
            </a:endParaRPr>
          </a:p>
        </p:txBody>
      </p:sp>
      <p:pic>
        <p:nvPicPr>
          <p:cNvPr id="153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55639"/>
            <a:ext cx="12151783" cy="560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Grp="1" noChangeArrowheads="1"/>
          </p:cNvSpPr>
          <p:nvPr>
            <p:ph type="title"/>
          </p:nvPr>
        </p:nvSpPr>
        <p:spPr>
          <a:xfrm>
            <a:off x="86786" y="207964"/>
            <a:ext cx="11366500" cy="600075"/>
          </a:xfrm>
        </p:spPr>
        <p:txBody>
          <a:bodyPr/>
          <a:lstStyle/>
          <a:p>
            <a:pPr eaLnBrk="1" hangingPunct="1">
              <a:defRPr/>
            </a:pPr>
            <a:r>
              <a:rPr lang="en-GB" sz="2667" cap="none" noProof="1"/>
              <a:t>Proposed Driver Licensing in Great Britain</a:t>
            </a:r>
            <a:endParaRPr lang="en-GB" sz="2667" noProof="1"/>
          </a:p>
        </p:txBody>
      </p:sp>
      <p:sp>
        <p:nvSpPr>
          <p:cNvPr id="15365" name="Rectangle 1"/>
          <p:cNvSpPr>
            <a:spLocks noChangeArrowheads="1"/>
          </p:cNvSpPr>
          <p:nvPr/>
        </p:nvSpPr>
        <p:spPr bwMode="auto">
          <a:xfrm>
            <a:off x="86786" y="2443164"/>
            <a:ext cx="12151783" cy="44148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120000" tIns="62400" rIns="120000" bIns="62400"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defTabSz="609585" eaLnBrk="1" fontAlgn="base" hangingPunct="1">
              <a:spcBef>
                <a:spcPct val="0"/>
              </a:spcBef>
              <a:spcAft>
                <a:spcPct val="0"/>
              </a:spcAft>
            </a:pPr>
            <a:endParaRPr lang="en-US" altLang="en-US" sz="2667" dirty="0">
              <a:solidFill>
                <a:prstClr val="black"/>
              </a:solidFill>
              <a:ea typeface="MS PGothic" pitchFamily="34" charset="-128"/>
            </a:endParaRPr>
          </a:p>
        </p:txBody>
      </p:sp>
      <p:pic>
        <p:nvPicPr>
          <p:cNvPr id="153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2" y="2381251"/>
            <a:ext cx="12153900" cy="453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84293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Grp="1" noChangeArrowheads="1"/>
          </p:cNvSpPr>
          <p:nvPr>
            <p:ph type="title"/>
          </p:nvPr>
        </p:nvSpPr>
        <p:spPr/>
        <p:txBody>
          <a:bodyPr/>
          <a:lstStyle/>
          <a:p>
            <a:pPr eaLnBrk="1" hangingPunct="1"/>
            <a:r>
              <a:rPr lang="en-GB" altLang="en-US" noProof="1"/>
              <a:t>Who is at risk?</a:t>
            </a:r>
            <a:br>
              <a:rPr lang="en-GB" altLang="en-US" noProof="1"/>
            </a:br>
            <a:r>
              <a:rPr lang="en-GB" altLang="en-US" sz="3200" noProof="1"/>
              <a:t>Age v Experience</a:t>
            </a:r>
          </a:p>
        </p:txBody>
      </p:sp>
      <p:sp>
        <p:nvSpPr>
          <p:cNvPr id="14340" name="Rectangle 7"/>
          <p:cNvSpPr>
            <a:spLocks noChangeArrowheads="1"/>
          </p:cNvSpPr>
          <p:nvPr/>
        </p:nvSpPr>
        <p:spPr bwMode="gray">
          <a:xfrm>
            <a:off x="1145119" y="5670551"/>
            <a:ext cx="1875367" cy="358775"/>
          </a:xfrm>
          <a:prstGeom prst="rect">
            <a:avLst/>
          </a:prstGeom>
          <a:noFill/>
          <a:ln w="9525">
            <a:noFill/>
            <a:miter lim="800000"/>
            <a:headEnd/>
            <a:tailEnd/>
          </a:ln>
        </p:spPr>
        <p:txBody>
          <a:bodyPr lIns="0" tIns="0" rIns="0" bIns="0" anchor="ctr"/>
          <a:lstStyle/>
          <a:p>
            <a:pPr defTabSz="1068891" eaLnBrk="0" fontAlgn="base" hangingPunct="0">
              <a:spcBef>
                <a:spcPct val="0"/>
              </a:spcBef>
              <a:spcAft>
                <a:spcPct val="0"/>
              </a:spcAft>
              <a:defRPr/>
            </a:pPr>
            <a:r>
              <a:rPr lang="en-GB" sz="1333" noProof="1">
                <a:solidFill>
                  <a:prstClr val="black"/>
                </a:solidFill>
                <a:latin typeface="Calibri"/>
                <a:ea typeface="MS PGothic" pitchFamily="34" charset="-128"/>
              </a:rPr>
              <a:t>Maycock et al (1991)</a:t>
            </a: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1" y="1206500"/>
            <a:ext cx="9793816" cy="446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099859" y="1515035"/>
            <a:ext cx="848659" cy="3451412"/>
          </a:xfrm>
          <a:prstGeom prst="rect">
            <a:avLst/>
          </a:prstGeom>
          <a:solidFill>
            <a:schemeClr val="bg2">
              <a:alpha val="50000"/>
            </a:schemeClr>
          </a:solidFill>
        </p:spPr>
        <p:style>
          <a:lnRef idx="1">
            <a:schemeClr val="accent4"/>
          </a:lnRef>
          <a:fillRef idx="3">
            <a:schemeClr val="accent4"/>
          </a:fillRef>
          <a:effectRef idx="2">
            <a:schemeClr val="accent4"/>
          </a:effectRef>
          <a:fontRef idx="minor">
            <a:schemeClr val="lt1"/>
          </a:fontRef>
        </p:style>
        <p:txBody>
          <a:bodyPr rtlCol="0" anchor="b"/>
          <a:lstStyle/>
          <a:p>
            <a:pPr algn="ctr" defTabSz="609585" fontAlgn="base">
              <a:spcBef>
                <a:spcPct val="0"/>
              </a:spcBef>
              <a:spcAft>
                <a:spcPct val="0"/>
              </a:spcAft>
            </a:pPr>
            <a:r>
              <a:rPr lang="en-GB" sz="2400" dirty="0">
                <a:solidFill>
                  <a:prstClr val="white"/>
                </a:solidFill>
                <a:latin typeface="Calibri"/>
              </a:rPr>
              <a:t>70%</a:t>
            </a:r>
          </a:p>
        </p:txBody>
      </p:sp>
    </p:spTree>
    <p:custDataLst>
      <p:tags r:id="rId1"/>
    </p:custDataLst>
    <p:extLst>
      <p:ext uri="{BB962C8B-B14F-4D97-AF65-F5344CB8AC3E}">
        <p14:creationId xmlns:p14="http://schemas.microsoft.com/office/powerpoint/2010/main" val="16480365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Grp="1" noChangeArrowheads="1"/>
          </p:cNvSpPr>
          <p:nvPr>
            <p:ph type="title"/>
          </p:nvPr>
        </p:nvSpPr>
        <p:spPr/>
        <p:txBody>
          <a:bodyPr/>
          <a:lstStyle/>
          <a:p>
            <a:pPr eaLnBrk="1" hangingPunct="1"/>
            <a:r>
              <a:rPr lang="en-GB" altLang="en-US" noProof="1"/>
              <a:t>Catastrophic claims</a:t>
            </a:r>
            <a:endParaRPr lang="en-GB" altLang="en-US" sz="3200" noProof="1"/>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310" y="5074024"/>
            <a:ext cx="57277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7"/>
          <p:cNvSpPr>
            <a:spLocks noChangeArrowheads="1"/>
          </p:cNvSpPr>
          <p:nvPr/>
        </p:nvSpPr>
        <p:spPr bwMode="gray">
          <a:xfrm>
            <a:off x="2379694" y="6215157"/>
            <a:ext cx="7915212" cy="642844"/>
          </a:xfrm>
          <a:prstGeom prst="rect">
            <a:avLst/>
          </a:prstGeom>
          <a:noFill/>
          <a:ln w="9525">
            <a:noFill/>
            <a:miter lim="800000"/>
            <a:headEnd/>
            <a:tailEnd/>
          </a:ln>
        </p:spPr>
        <p:txBody>
          <a:bodyPr lIns="0" tIns="0" rIns="0" bIns="0" anchor="ctr"/>
          <a:lstStyle/>
          <a:p>
            <a:pPr defTabSz="1068891" eaLnBrk="0" fontAlgn="base" hangingPunct="0">
              <a:spcBef>
                <a:spcPct val="0"/>
              </a:spcBef>
              <a:spcAft>
                <a:spcPct val="0"/>
              </a:spcAft>
              <a:defRPr/>
            </a:pPr>
            <a:r>
              <a:rPr lang="en-GB" sz="1333" noProof="1">
                <a:solidFill>
                  <a:prstClr val="black"/>
                </a:solidFill>
                <a:latin typeface="Calibri"/>
                <a:ea typeface="MS PGothic" pitchFamily="34" charset="-128"/>
              </a:rPr>
              <a:t>Source: ABI (2012) </a:t>
            </a:r>
            <a:r>
              <a:rPr lang="en-GB" sz="1333" noProof="1">
                <a:solidFill>
                  <a:prstClr val="black"/>
                </a:solidFill>
                <a:latin typeface="Calibri"/>
                <a:ea typeface="MS PGothic" pitchFamily="34" charset="-128"/>
                <a:hlinkClick r:id="rId5"/>
              </a:rPr>
              <a:t>https://www.abi.org.uk/~/media/Files/Documents/Publications/Public/Migrated/Motor/Improving%20the%20safety%20of%20young%20drivers.ashx</a:t>
            </a:r>
            <a:endParaRPr lang="en-GB" sz="1333" noProof="1">
              <a:solidFill>
                <a:prstClr val="black"/>
              </a:solidFill>
              <a:latin typeface="Calibri"/>
              <a:ea typeface="MS PGothic" pitchFamily="34" charset="-128"/>
            </a:endParaRPr>
          </a:p>
          <a:p>
            <a:pPr defTabSz="1068891" eaLnBrk="0" fontAlgn="base" hangingPunct="0">
              <a:spcBef>
                <a:spcPct val="0"/>
              </a:spcBef>
              <a:spcAft>
                <a:spcPct val="0"/>
              </a:spcAft>
              <a:defRPr/>
            </a:pPr>
            <a:endParaRPr lang="en-GB" sz="1333" noProof="1">
              <a:solidFill>
                <a:prstClr val="black"/>
              </a:solidFill>
              <a:latin typeface="Calibri"/>
              <a:ea typeface="MS PGothic" pitchFamily="34" charset="-128"/>
            </a:endParaRPr>
          </a:p>
        </p:txBody>
      </p:sp>
      <p:sp>
        <p:nvSpPr>
          <p:cNvPr id="4" name="Rectangle 3"/>
          <p:cNvSpPr/>
          <p:nvPr/>
        </p:nvSpPr>
        <p:spPr>
          <a:xfrm>
            <a:off x="1649311" y="1150533"/>
            <a:ext cx="5189882" cy="461665"/>
          </a:xfrm>
          <a:prstGeom prst="rect">
            <a:avLst/>
          </a:prstGeom>
        </p:spPr>
        <p:txBody>
          <a:bodyPr wrap="none">
            <a:spAutoFit/>
          </a:bodyPr>
          <a:lstStyle/>
          <a:p>
            <a:pPr defTabSz="609585" fontAlgn="base">
              <a:spcBef>
                <a:spcPct val="0"/>
              </a:spcBef>
              <a:spcAft>
                <a:spcPct val="0"/>
              </a:spcAft>
            </a:pPr>
            <a:r>
              <a:rPr lang="en-US" sz="2400" dirty="0">
                <a:solidFill>
                  <a:prstClr val="black"/>
                </a:solidFill>
                <a:latin typeface="Calibri" pitchFamily="34" charset="0"/>
                <a:ea typeface="MS PGothic" pitchFamily="34" charset="-128"/>
              </a:rPr>
              <a:t>Proportion of catastrophic claims by age</a:t>
            </a:r>
            <a:endParaRPr lang="en-GB" sz="2400" dirty="0">
              <a:solidFill>
                <a:prstClr val="black"/>
              </a:solidFill>
              <a:latin typeface="Calibri" pitchFamily="34" charset="0"/>
              <a:ea typeface="MS PGothic" pitchFamily="34" charset="-128"/>
            </a:endParaRP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9311" y="1624853"/>
            <a:ext cx="9197792" cy="344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3545549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Grp="1" noChangeArrowheads="1"/>
          </p:cNvSpPr>
          <p:nvPr>
            <p:ph type="title"/>
          </p:nvPr>
        </p:nvSpPr>
        <p:spPr/>
        <p:txBody>
          <a:bodyPr/>
          <a:lstStyle/>
          <a:p>
            <a:pPr eaLnBrk="1" hangingPunct="1"/>
            <a:r>
              <a:rPr lang="en-GB" altLang="en-US" noProof="1"/>
              <a:t>Catastrophic claims</a:t>
            </a:r>
            <a:endParaRPr lang="en-GB" altLang="en-US" sz="3200" noProof="1"/>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8965" y="5253784"/>
            <a:ext cx="57277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438" y="1795605"/>
            <a:ext cx="9736417" cy="3458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7"/>
          <p:cNvSpPr>
            <a:spLocks noChangeArrowheads="1"/>
          </p:cNvSpPr>
          <p:nvPr/>
        </p:nvSpPr>
        <p:spPr bwMode="gray">
          <a:xfrm>
            <a:off x="2379694" y="6215157"/>
            <a:ext cx="7915212" cy="642844"/>
          </a:xfrm>
          <a:prstGeom prst="rect">
            <a:avLst/>
          </a:prstGeom>
          <a:noFill/>
          <a:ln w="9525">
            <a:noFill/>
            <a:miter lim="800000"/>
            <a:headEnd/>
            <a:tailEnd/>
          </a:ln>
        </p:spPr>
        <p:txBody>
          <a:bodyPr lIns="0" tIns="0" rIns="0" bIns="0" anchor="ctr"/>
          <a:lstStyle/>
          <a:p>
            <a:pPr defTabSz="1068891" eaLnBrk="0" fontAlgn="base" hangingPunct="0">
              <a:spcBef>
                <a:spcPct val="0"/>
              </a:spcBef>
              <a:spcAft>
                <a:spcPct val="0"/>
              </a:spcAft>
              <a:defRPr/>
            </a:pPr>
            <a:r>
              <a:rPr lang="en-GB" sz="1333" noProof="1">
                <a:solidFill>
                  <a:prstClr val="black"/>
                </a:solidFill>
                <a:latin typeface="Calibri"/>
                <a:ea typeface="MS PGothic" pitchFamily="34" charset="-128"/>
              </a:rPr>
              <a:t>Source: ABI (2012) </a:t>
            </a:r>
            <a:r>
              <a:rPr lang="en-GB" sz="1333" noProof="1">
                <a:solidFill>
                  <a:prstClr val="black"/>
                </a:solidFill>
                <a:latin typeface="Calibri"/>
                <a:ea typeface="MS PGothic" pitchFamily="34" charset="-128"/>
                <a:hlinkClick r:id="rId6"/>
              </a:rPr>
              <a:t>https://www.abi.org.uk/~/media/Files/Documents/Publications/Public/Migrated/Motor/Improving%20the%20safety%20of%20young%20drivers.ashx</a:t>
            </a:r>
            <a:endParaRPr lang="en-GB" sz="1333" noProof="1">
              <a:solidFill>
                <a:prstClr val="black"/>
              </a:solidFill>
              <a:latin typeface="Calibri"/>
              <a:ea typeface="MS PGothic" pitchFamily="34" charset="-128"/>
            </a:endParaRPr>
          </a:p>
          <a:p>
            <a:pPr defTabSz="1068891" eaLnBrk="0" fontAlgn="base" hangingPunct="0">
              <a:spcBef>
                <a:spcPct val="0"/>
              </a:spcBef>
              <a:spcAft>
                <a:spcPct val="0"/>
              </a:spcAft>
              <a:defRPr/>
            </a:pPr>
            <a:endParaRPr lang="en-GB" sz="1333" noProof="1">
              <a:solidFill>
                <a:prstClr val="black"/>
              </a:solidFill>
              <a:latin typeface="Calibri"/>
              <a:ea typeface="MS PGothic" pitchFamily="34" charset="-128"/>
            </a:endParaRPr>
          </a:p>
        </p:txBody>
      </p:sp>
      <p:sp>
        <p:nvSpPr>
          <p:cNvPr id="3" name="Rectangle 2"/>
          <p:cNvSpPr/>
          <p:nvPr/>
        </p:nvSpPr>
        <p:spPr>
          <a:xfrm>
            <a:off x="1278965" y="1117258"/>
            <a:ext cx="9616888" cy="830997"/>
          </a:xfrm>
          <a:prstGeom prst="rect">
            <a:avLst/>
          </a:prstGeom>
        </p:spPr>
        <p:txBody>
          <a:bodyPr wrap="square">
            <a:spAutoFit/>
          </a:bodyPr>
          <a:lstStyle/>
          <a:p>
            <a:pPr defTabSz="609585" fontAlgn="base">
              <a:spcBef>
                <a:spcPct val="0"/>
              </a:spcBef>
              <a:spcAft>
                <a:spcPct val="0"/>
              </a:spcAft>
            </a:pPr>
            <a:r>
              <a:rPr lang="en-US" sz="2400" dirty="0">
                <a:solidFill>
                  <a:prstClr val="black"/>
                </a:solidFill>
                <a:latin typeface="Calibri" pitchFamily="34" charset="0"/>
                <a:ea typeface="MS PGothic" pitchFamily="34" charset="-128"/>
              </a:rPr>
              <a:t>Proportion of catastrophic claims by years of driving experience, </a:t>
            </a:r>
          </a:p>
          <a:p>
            <a:pPr defTabSz="609585" fontAlgn="base">
              <a:spcBef>
                <a:spcPct val="0"/>
              </a:spcBef>
              <a:spcAft>
                <a:spcPct val="0"/>
              </a:spcAft>
            </a:pPr>
            <a:r>
              <a:rPr lang="en-US" sz="2400" dirty="0">
                <a:solidFill>
                  <a:prstClr val="black"/>
                </a:solidFill>
                <a:latin typeface="Calibri" pitchFamily="34" charset="0"/>
                <a:ea typeface="MS PGothic" pitchFamily="34" charset="-128"/>
              </a:rPr>
              <a:t>17–24 year olds and 37–44 year olds</a:t>
            </a:r>
            <a:endParaRPr lang="en-GB" sz="2400" dirty="0">
              <a:solidFill>
                <a:prstClr val="black"/>
              </a:solidFill>
              <a:latin typeface="Calibri" pitchFamily="34" charset="0"/>
              <a:ea typeface="MS PGothic" pitchFamily="34" charset="-128"/>
            </a:endParaRPr>
          </a:p>
        </p:txBody>
      </p:sp>
    </p:spTree>
    <p:custDataLst>
      <p:tags r:id="rId1"/>
    </p:custDataLst>
    <p:extLst>
      <p:ext uri="{BB962C8B-B14F-4D97-AF65-F5344CB8AC3E}">
        <p14:creationId xmlns:p14="http://schemas.microsoft.com/office/powerpoint/2010/main" val="136644374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title" idx="4294967295"/>
          </p:nvPr>
        </p:nvSpPr>
        <p:spPr/>
        <p:txBody>
          <a:bodyPr/>
          <a:lstStyle/>
          <a:p>
            <a:r>
              <a:rPr lang="en-GB" altLang="en-US" dirty="0"/>
              <a:t>Influences on young  and novice driver crash risk</a:t>
            </a:r>
            <a:endParaRPr lang="en-GB" altLang="en-US" noProof="1"/>
          </a:p>
        </p:txBody>
      </p:sp>
      <p:sp>
        <p:nvSpPr>
          <p:cNvPr id="7" name="Rectangle 4"/>
          <p:cNvSpPr>
            <a:spLocks noChangeArrowheads="1"/>
          </p:cNvSpPr>
          <p:nvPr/>
        </p:nvSpPr>
        <p:spPr bwMode="gray">
          <a:xfrm>
            <a:off x="419102" y="3170238"/>
            <a:ext cx="4095751" cy="3289703"/>
          </a:xfrm>
          <a:prstGeom prst="rect">
            <a:avLst/>
          </a:prstGeom>
          <a:noFill/>
          <a:ln w="12700">
            <a:solidFill>
              <a:srgbClr val="C0C0C0"/>
            </a:solidFill>
            <a:miter lim="800000"/>
            <a:headEnd/>
            <a:tailEnd/>
          </a:ln>
        </p:spPr>
        <p:txBody>
          <a:bodyPr lIns="144000" tIns="144000" rIns="96000" bIns="96000"/>
          <a:lstStyle/>
          <a:p>
            <a:pPr marL="253994" indent="-253994" defTabSz="609585" fontAlgn="base">
              <a:spcBef>
                <a:spcPct val="40000"/>
              </a:spcBef>
              <a:spcAft>
                <a:spcPct val="0"/>
              </a:spcAft>
              <a:buClr>
                <a:srgbClr val="515B5E"/>
              </a:buClr>
              <a:defRPr/>
            </a:pPr>
            <a:r>
              <a:rPr lang="en-GB" sz="2133" b="1" dirty="0">
                <a:solidFill>
                  <a:prstClr val="black"/>
                </a:solidFill>
                <a:latin typeface="Calibri"/>
                <a:ea typeface="MS PGothic" pitchFamily="34" charset="-128"/>
              </a:rPr>
              <a:t>Age related factors</a:t>
            </a:r>
          </a:p>
          <a:p>
            <a:pPr marL="253994" indent="-253994" defTabSz="609585" fontAlgn="base">
              <a:spcBef>
                <a:spcPct val="40000"/>
              </a:spcBef>
              <a:spcAft>
                <a:spcPct val="0"/>
              </a:spcAft>
              <a:buClr>
                <a:srgbClr val="515B5E"/>
              </a:buClr>
              <a:defRPr/>
            </a:pPr>
            <a:r>
              <a:rPr lang="en-GB" sz="1600" dirty="0">
                <a:solidFill>
                  <a:prstClr val="black"/>
                </a:solidFill>
                <a:latin typeface="Calibri"/>
                <a:ea typeface="MS PGothic" pitchFamily="34" charset="-128"/>
              </a:rPr>
              <a:t>Brain development</a:t>
            </a:r>
          </a:p>
          <a:p>
            <a:pPr marL="253994" indent="-253994" defTabSz="609585" fontAlgn="base">
              <a:spcBef>
                <a:spcPct val="40000"/>
              </a:spcBef>
              <a:spcAft>
                <a:spcPct val="0"/>
              </a:spcAft>
              <a:buClr>
                <a:srgbClr val="515B5E"/>
              </a:buClr>
              <a:defRPr/>
            </a:pPr>
            <a:r>
              <a:rPr lang="en-GB" sz="1600" dirty="0">
                <a:solidFill>
                  <a:prstClr val="black"/>
                </a:solidFill>
                <a:latin typeface="Calibri"/>
                <a:ea typeface="MS PGothic" pitchFamily="34" charset="-128"/>
              </a:rPr>
              <a:t>Over-confidence in abilities</a:t>
            </a:r>
          </a:p>
          <a:p>
            <a:pPr marL="253994" indent="-253994" defTabSz="609585" fontAlgn="base">
              <a:spcBef>
                <a:spcPct val="40000"/>
              </a:spcBef>
              <a:spcAft>
                <a:spcPct val="0"/>
              </a:spcAft>
              <a:buClr>
                <a:srgbClr val="515B5E"/>
              </a:buClr>
              <a:defRPr/>
            </a:pPr>
            <a:r>
              <a:rPr lang="en-GB" sz="1600" dirty="0">
                <a:solidFill>
                  <a:prstClr val="black"/>
                </a:solidFill>
                <a:latin typeface="Calibri"/>
                <a:ea typeface="MS PGothic" pitchFamily="34" charset="-128"/>
              </a:rPr>
              <a:t>Expression</a:t>
            </a:r>
          </a:p>
          <a:p>
            <a:pPr marL="253994" indent="-253994" defTabSz="609585" fontAlgn="base">
              <a:spcBef>
                <a:spcPct val="40000"/>
              </a:spcBef>
              <a:spcAft>
                <a:spcPct val="0"/>
              </a:spcAft>
              <a:buClr>
                <a:srgbClr val="515B5E"/>
              </a:buClr>
              <a:defRPr/>
            </a:pPr>
            <a:r>
              <a:rPr lang="en-GB" sz="1600" dirty="0">
                <a:solidFill>
                  <a:prstClr val="black"/>
                </a:solidFill>
                <a:latin typeface="Calibri"/>
                <a:ea typeface="MS PGothic" pitchFamily="34" charset="-128"/>
              </a:rPr>
              <a:t>Thrill seeking</a:t>
            </a:r>
          </a:p>
          <a:p>
            <a:pPr marL="253994" indent="-253994" defTabSz="609585" fontAlgn="base">
              <a:spcBef>
                <a:spcPct val="40000"/>
              </a:spcBef>
              <a:spcAft>
                <a:spcPct val="0"/>
              </a:spcAft>
              <a:buClr>
                <a:srgbClr val="515B5E"/>
              </a:buClr>
              <a:defRPr/>
            </a:pPr>
            <a:r>
              <a:rPr lang="en-GB" sz="1600" dirty="0">
                <a:solidFill>
                  <a:prstClr val="black"/>
                </a:solidFill>
                <a:latin typeface="Calibri"/>
                <a:ea typeface="MS PGothic" pitchFamily="34" charset="-128"/>
              </a:rPr>
              <a:t>Lifestyle and social attitudes</a:t>
            </a:r>
          </a:p>
          <a:p>
            <a:pPr marL="253994" indent="-253994" defTabSz="609585" fontAlgn="base">
              <a:spcBef>
                <a:spcPct val="40000"/>
              </a:spcBef>
              <a:spcAft>
                <a:spcPct val="0"/>
              </a:spcAft>
              <a:buClr>
                <a:srgbClr val="515B5E"/>
              </a:buClr>
              <a:defRPr/>
            </a:pPr>
            <a:r>
              <a:rPr lang="en-GB" sz="1600" dirty="0">
                <a:solidFill>
                  <a:prstClr val="black"/>
                </a:solidFill>
                <a:latin typeface="Calibri"/>
                <a:ea typeface="MS PGothic" pitchFamily="34" charset="-128"/>
              </a:rPr>
              <a:t>Alcohol and Drugs</a:t>
            </a:r>
          </a:p>
          <a:p>
            <a:pPr marL="253994" indent="-253994" defTabSz="609585" fontAlgn="base">
              <a:spcBef>
                <a:spcPct val="40000"/>
              </a:spcBef>
              <a:spcAft>
                <a:spcPct val="0"/>
              </a:spcAft>
              <a:buClr>
                <a:srgbClr val="515B5E"/>
              </a:buClr>
              <a:defRPr/>
            </a:pPr>
            <a:r>
              <a:rPr lang="en-GB" sz="1600" dirty="0">
                <a:solidFill>
                  <a:prstClr val="black"/>
                </a:solidFill>
                <a:latin typeface="Calibri"/>
                <a:ea typeface="MS PGothic" pitchFamily="34" charset="-128"/>
              </a:rPr>
              <a:t>Peer influences</a:t>
            </a:r>
          </a:p>
          <a:p>
            <a:pPr marL="253994" indent="-253994" defTabSz="609585" fontAlgn="base">
              <a:spcBef>
                <a:spcPct val="40000"/>
              </a:spcBef>
              <a:spcAft>
                <a:spcPct val="0"/>
              </a:spcAft>
              <a:buClr>
                <a:srgbClr val="515B5E"/>
              </a:buClr>
              <a:defRPr/>
            </a:pPr>
            <a:r>
              <a:rPr lang="en-GB" sz="1600" dirty="0">
                <a:solidFill>
                  <a:prstClr val="black"/>
                </a:solidFill>
                <a:latin typeface="Calibri"/>
                <a:ea typeface="MS PGothic" pitchFamily="34" charset="-128"/>
              </a:rPr>
              <a:t>Parents</a:t>
            </a:r>
            <a:endParaRPr lang="en-GB" sz="1400" noProof="1">
              <a:solidFill>
                <a:prstClr val="black"/>
              </a:solidFill>
              <a:latin typeface="Calibri"/>
              <a:ea typeface="MS PGothic" pitchFamily="34" charset="-128"/>
            </a:endParaRPr>
          </a:p>
        </p:txBody>
      </p:sp>
      <p:sp>
        <p:nvSpPr>
          <p:cNvPr id="9" name="Rectangle 4"/>
          <p:cNvSpPr>
            <a:spLocks noChangeArrowheads="1"/>
          </p:cNvSpPr>
          <p:nvPr/>
        </p:nvSpPr>
        <p:spPr bwMode="gray">
          <a:xfrm>
            <a:off x="389467" y="1397000"/>
            <a:ext cx="4125384" cy="1258888"/>
          </a:xfrm>
          <a:prstGeom prst="rect">
            <a:avLst/>
          </a:prstGeom>
          <a:noFill/>
          <a:ln w="12700">
            <a:solidFill>
              <a:srgbClr val="C0C0C0"/>
            </a:solidFill>
            <a:miter lim="800000"/>
            <a:headEnd/>
            <a:tailEnd/>
          </a:ln>
        </p:spPr>
        <p:txBody>
          <a:bodyPr lIns="144000" tIns="144000" rIns="96000" bIns="96000"/>
          <a:lstStyle/>
          <a:p>
            <a:pPr marL="253994" indent="-253994" defTabSz="609585" fontAlgn="base">
              <a:spcBef>
                <a:spcPct val="40000"/>
              </a:spcBef>
              <a:spcAft>
                <a:spcPct val="0"/>
              </a:spcAft>
              <a:buClr>
                <a:srgbClr val="515B5E"/>
              </a:buClr>
              <a:defRPr/>
            </a:pPr>
            <a:r>
              <a:rPr lang="en-GB" sz="1867" dirty="0">
                <a:solidFill>
                  <a:prstClr val="black"/>
                </a:solidFill>
                <a:latin typeface="Calibri"/>
                <a:ea typeface="MS PGothic" pitchFamily="34" charset="-128"/>
              </a:rPr>
              <a:t>Lack of experience</a:t>
            </a:r>
          </a:p>
          <a:p>
            <a:pPr marL="253994" indent="-253994" defTabSz="609585" fontAlgn="base">
              <a:spcBef>
                <a:spcPct val="40000"/>
              </a:spcBef>
              <a:spcAft>
                <a:spcPct val="0"/>
              </a:spcAft>
              <a:buClr>
                <a:srgbClr val="515B5E"/>
              </a:buClr>
              <a:defRPr/>
            </a:pPr>
            <a:r>
              <a:rPr lang="en-GB" sz="1867" dirty="0">
                <a:solidFill>
                  <a:prstClr val="black"/>
                </a:solidFill>
                <a:latin typeface="Calibri"/>
                <a:ea typeface="MS PGothic" pitchFamily="34" charset="-128"/>
              </a:rPr>
              <a:t>Poor Hazard Perception</a:t>
            </a:r>
          </a:p>
          <a:p>
            <a:pPr marL="253994" indent="-253994" defTabSz="609585" fontAlgn="base">
              <a:spcBef>
                <a:spcPct val="40000"/>
              </a:spcBef>
              <a:spcAft>
                <a:spcPct val="0"/>
              </a:spcAft>
              <a:buClr>
                <a:srgbClr val="515B5E"/>
              </a:buClr>
              <a:defRPr/>
            </a:pPr>
            <a:r>
              <a:rPr lang="en-GB" sz="1867" dirty="0">
                <a:solidFill>
                  <a:prstClr val="black"/>
                </a:solidFill>
                <a:latin typeface="Calibri"/>
                <a:ea typeface="MS PGothic" pitchFamily="34" charset="-128"/>
              </a:rPr>
              <a:t>Gender</a:t>
            </a:r>
            <a:endParaRPr lang="en-GB" sz="1867" noProof="1">
              <a:solidFill>
                <a:prstClr val="black"/>
              </a:solidFill>
              <a:latin typeface="Calibri"/>
              <a:ea typeface="MS PGothic" pitchFamily="34" charset="-128"/>
            </a:endParaRPr>
          </a:p>
        </p:txBody>
      </p:sp>
      <p:sp>
        <p:nvSpPr>
          <p:cNvPr id="3" name="Cross 2"/>
          <p:cNvSpPr>
            <a:spLocks noChangeArrowheads="1"/>
          </p:cNvSpPr>
          <p:nvPr/>
        </p:nvSpPr>
        <p:spPr bwMode="auto">
          <a:xfrm>
            <a:off x="2144186" y="2655889"/>
            <a:ext cx="647700" cy="514351"/>
          </a:xfrm>
          <a:prstGeom prst="plus">
            <a:avLst>
              <a:gd name="adj" fmla="val 25000"/>
            </a:avLst>
          </a:prstGeom>
          <a:solidFill>
            <a:schemeClr val="tx2"/>
          </a:solidFill>
          <a:ln>
            <a:noFill/>
          </a:ln>
          <a:extLst/>
        </p:spPr>
        <p:txBody>
          <a:bodyPr wrap="none" lIns="120000" tIns="62400" rIns="120000" bIns="624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defTabSz="609585" eaLnBrk="1" fontAlgn="base" hangingPunct="1">
              <a:spcBef>
                <a:spcPct val="0"/>
              </a:spcBef>
              <a:spcAft>
                <a:spcPct val="0"/>
              </a:spcAft>
            </a:pPr>
            <a:endParaRPr lang="en-US" altLang="en-US" sz="2667">
              <a:solidFill>
                <a:prstClr val="black"/>
              </a:solidFill>
              <a:ea typeface="MS PGothic" pitchFamily="34" charset="-128"/>
            </a:endParaRPr>
          </a:p>
        </p:txBody>
      </p:sp>
      <p:sp>
        <p:nvSpPr>
          <p:cNvPr id="8" name="Rectangle 7"/>
          <p:cNvSpPr>
            <a:spLocks noChangeArrowheads="1"/>
          </p:cNvSpPr>
          <p:nvPr/>
        </p:nvSpPr>
        <p:spPr bwMode="auto">
          <a:xfrm>
            <a:off x="4760384" y="1428751"/>
            <a:ext cx="1778000" cy="473075"/>
          </a:xfrm>
          <a:prstGeom prst="rect">
            <a:avLst/>
          </a:prstGeom>
          <a:solidFill>
            <a:schemeClr val="tx2"/>
          </a:solidFill>
          <a:ln>
            <a:noFill/>
          </a:ln>
          <a:extLst/>
        </p:spPr>
        <p:txBody>
          <a:bodyPr wrap="none" lIns="120000" tIns="62400" rIns="120000" bIns="624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defTabSz="609585" eaLnBrk="1" fontAlgn="base" hangingPunct="1">
              <a:spcBef>
                <a:spcPct val="0"/>
              </a:spcBef>
              <a:spcAft>
                <a:spcPct val="0"/>
              </a:spcAft>
            </a:pPr>
            <a:endParaRPr lang="en-US" altLang="en-US" sz="2667">
              <a:solidFill>
                <a:prstClr val="black"/>
              </a:solidFill>
              <a:ea typeface="MS PGothic" pitchFamily="34" charset="-128"/>
            </a:endParaRPr>
          </a:p>
        </p:txBody>
      </p:sp>
      <p:sp>
        <p:nvSpPr>
          <p:cNvPr id="16" name="Rectangle 15"/>
          <p:cNvSpPr>
            <a:spLocks noChangeArrowheads="1"/>
          </p:cNvSpPr>
          <p:nvPr/>
        </p:nvSpPr>
        <p:spPr bwMode="auto">
          <a:xfrm>
            <a:off x="4760384" y="2054225"/>
            <a:ext cx="1778000" cy="473075"/>
          </a:xfrm>
          <a:prstGeom prst="rect">
            <a:avLst/>
          </a:prstGeom>
          <a:solidFill>
            <a:schemeClr val="tx2"/>
          </a:solidFill>
          <a:ln>
            <a:noFill/>
          </a:ln>
          <a:extLst/>
        </p:spPr>
        <p:txBody>
          <a:bodyPr wrap="none" lIns="120000" tIns="62400" rIns="120000" bIns="624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defTabSz="609585" eaLnBrk="1" fontAlgn="base" hangingPunct="1">
              <a:spcBef>
                <a:spcPct val="0"/>
              </a:spcBef>
              <a:spcAft>
                <a:spcPct val="0"/>
              </a:spcAft>
            </a:pPr>
            <a:endParaRPr lang="en-US" altLang="en-US" sz="2667">
              <a:solidFill>
                <a:prstClr val="black"/>
              </a:solidFill>
              <a:ea typeface="MS PGothic" pitchFamily="34" charset="-128"/>
            </a:endParaRPr>
          </a:p>
        </p:txBody>
      </p:sp>
      <p:sp>
        <p:nvSpPr>
          <p:cNvPr id="20" name="Rectangle 19"/>
          <p:cNvSpPr>
            <a:spLocks noChangeArrowheads="1"/>
          </p:cNvSpPr>
          <p:nvPr/>
        </p:nvSpPr>
        <p:spPr bwMode="auto">
          <a:xfrm>
            <a:off x="4760384" y="4627564"/>
            <a:ext cx="1778000" cy="473075"/>
          </a:xfrm>
          <a:prstGeom prst="rect">
            <a:avLst/>
          </a:prstGeom>
          <a:solidFill>
            <a:schemeClr val="tx2"/>
          </a:solidFill>
          <a:ln>
            <a:noFill/>
          </a:ln>
          <a:extLst/>
        </p:spPr>
        <p:txBody>
          <a:bodyPr wrap="none" lIns="120000" tIns="62400" rIns="120000" bIns="624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defTabSz="609585" eaLnBrk="1" fontAlgn="base" hangingPunct="1">
              <a:spcBef>
                <a:spcPct val="0"/>
              </a:spcBef>
              <a:spcAft>
                <a:spcPct val="0"/>
              </a:spcAft>
            </a:pPr>
            <a:endParaRPr lang="en-US" altLang="en-US" sz="2667">
              <a:solidFill>
                <a:prstClr val="black"/>
              </a:solidFill>
              <a:ea typeface="MS PGothic" pitchFamily="34" charset="-128"/>
            </a:endParaRPr>
          </a:p>
        </p:txBody>
      </p:sp>
      <p:sp>
        <p:nvSpPr>
          <p:cNvPr id="21" name="Rectangle 20"/>
          <p:cNvSpPr>
            <a:spLocks noChangeArrowheads="1"/>
          </p:cNvSpPr>
          <p:nvPr/>
        </p:nvSpPr>
        <p:spPr bwMode="auto">
          <a:xfrm>
            <a:off x="4760384" y="5253039"/>
            <a:ext cx="1778000" cy="473075"/>
          </a:xfrm>
          <a:prstGeom prst="rect">
            <a:avLst/>
          </a:prstGeom>
          <a:solidFill>
            <a:schemeClr val="tx2"/>
          </a:solidFill>
          <a:ln>
            <a:noFill/>
          </a:ln>
          <a:extLst/>
        </p:spPr>
        <p:txBody>
          <a:bodyPr wrap="none" lIns="120000" tIns="62400" rIns="120000" bIns="624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defTabSz="609585" eaLnBrk="1" fontAlgn="base" hangingPunct="1">
              <a:spcBef>
                <a:spcPct val="0"/>
              </a:spcBef>
              <a:spcAft>
                <a:spcPct val="0"/>
              </a:spcAft>
            </a:pPr>
            <a:endParaRPr lang="en-US" altLang="en-US" sz="2667">
              <a:solidFill>
                <a:prstClr val="black"/>
              </a:solidFill>
              <a:ea typeface="MS PGothic" pitchFamily="34" charset="-128"/>
            </a:endParaRPr>
          </a:p>
        </p:txBody>
      </p:sp>
      <p:grpSp>
        <p:nvGrpSpPr>
          <p:cNvPr id="23" name="Group 22"/>
          <p:cNvGrpSpPr>
            <a:grpSpLocks/>
          </p:cNvGrpSpPr>
          <p:nvPr/>
        </p:nvGrpSpPr>
        <p:grpSpPr bwMode="auto">
          <a:xfrm>
            <a:off x="7337990" y="1246188"/>
            <a:ext cx="4310879" cy="1457325"/>
            <a:chOff x="3538991" y="3771403"/>
            <a:chExt cx="4479879" cy="3209187"/>
          </a:xfrm>
          <a:solidFill>
            <a:schemeClr val="tx2"/>
          </a:solidFill>
        </p:grpSpPr>
        <p:sp>
          <p:nvSpPr>
            <p:cNvPr id="5134" name="Explosion 2 23"/>
            <p:cNvSpPr>
              <a:spLocks noChangeArrowheads="1"/>
            </p:cNvSpPr>
            <p:nvPr/>
          </p:nvSpPr>
          <p:spPr bwMode="auto">
            <a:xfrm>
              <a:off x="3538991" y="3771403"/>
              <a:ext cx="4479879" cy="3209187"/>
            </a:xfrm>
            <a:prstGeom prst="irregularSeal2">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wrap="none" lIns="120000" tIns="62400" rIns="120000" bIns="624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defTabSz="609585" eaLnBrk="1" fontAlgn="base" hangingPunct="1">
                <a:spcBef>
                  <a:spcPct val="0"/>
                </a:spcBef>
                <a:spcAft>
                  <a:spcPct val="0"/>
                </a:spcAft>
              </a:pPr>
              <a:endParaRPr lang="en-US" altLang="en-US" sz="2667">
                <a:solidFill>
                  <a:prstClr val="black"/>
                </a:solidFill>
                <a:ea typeface="MS PGothic" pitchFamily="34" charset="-128"/>
              </a:endParaRPr>
            </a:p>
          </p:txBody>
        </p:sp>
        <p:sp>
          <p:nvSpPr>
            <p:cNvPr id="25" name="TextBox 24"/>
            <p:cNvSpPr txBox="1"/>
            <p:nvPr/>
          </p:nvSpPr>
          <p:spPr>
            <a:xfrm>
              <a:off x="5086146" y="4707292"/>
              <a:ext cx="1669754" cy="2101472"/>
            </a:xfrm>
            <a:prstGeom prst="rect">
              <a:avLst/>
            </a:prstGeom>
            <a:grpFill/>
            <a:ln>
              <a:noFill/>
            </a:ln>
          </p:spPr>
          <p:txBody>
            <a:bodyPr>
              <a:spAutoFit/>
            </a:bodyPr>
            <a:lstStyle/>
            <a:p>
              <a:pPr defTabSz="609585" fontAlgn="base">
                <a:spcBef>
                  <a:spcPct val="0"/>
                </a:spcBef>
                <a:spcAft>
                  <a:spcPct val="0"/>
                </a:spcAft>
                <a:defRPr/>
              </a:pPr>
              <a:r>
                <a:rPr lang="en-GB" sz="1867" b="1" dirty="0">
                  <a:solidFill>
                    <a:prstClr val="white"/>
                  </a:solidFill>
                  <a:latin typeface="Calibri"/>
                  <a:ea typeface="MS PGothic" pitchFamily="34" charset="-128"/>
                </a:rPr>
                <a:t>NOVICE DRIVER CRASH RISK</a:t>
              </a:r>
            </a:p>
          </p:txBody>
        </p:sp>
      </p:grpSp>
      <p:grpSp>
        <p:nvGrpSpPr>
          <p:cNvPr id="12" name="Group 11"/>
          <p:cNvGrpSpPr/>
          <p:nvPr/>
        </p:nvGrpSpPr>
        <p:grpSpPr>
          <a:xfrm>
            <a:off x="6218830" y="3496413"/>
            <a:ext cx="5973172" cy="3209187"/>
            <a:chOff x="3681083" y="3771403"/>
            <a:chExt cx="4479879" cy="3209187"/>
          </a:xfrm>
          <a:solidFill>
            <a:schemeClr val="bg2"/>
          </a:solidFill>
        </p:grpSpPr>
        <p:sp>
          <p:nvSpPr>
            <p:cNvPr id="10" name="Explosion 2 9"/>
            <p:cNvSpPr/>
            <p:nvPr/>
          </p:nvSpPr>
          <p:spPr bwMode="auto">
            <a:xfrm>
              <a:off x="3681083" y="3771403"/>
              <a:ext cx="4479879" cy="3209187"/>
            </a:xfrm>
            <a:prstGeom prst="irregularSeal2">
              <a:avLst/>
            </a:prstGeom>
            <a:grpFill/>
            <a:ln w="9525" cap="flat" cmpd="sng" algn="ctr">
              <a:noFill/>
              <a:prstDash val="solid"/>
              <a:round/>
              <a:headEnd type="none" w="med" len="med"/>
              <a:tailEnd type="none" w="med" len="med"/>
            </a:ln>
            <a:effectLst/>
          </p:spPr>
          <p:txBody>
            <a:bodyPr wrap="none" lIns="120000" tIns="62400" rIns="120000" bIns="62400" anchor="ctr"/>
            <a:lstStyle/>
            <a:p>
              <a:pPr defTabSz="609585" fontAlgn="base">
                <a:spcBef>
                  <a:spcPct val="0"/>
                </a:spcBef>
                <a:spcAft>
                  <a:spcPct val="0"/>
                </a:spcAft>
                <a:defRPr/>
              </a:pPr>
              <a:endParaRPr lang="en-GB" sz="2400">
                <a:solidFill>
                  <a:prstClr val="black"/>
                </a:solidFill>
                <a:latin typeface="Calibri" pitchFamily="34" charset="0"/>
                <a:ea typeface="MS PGothic" pitchFamily="34" charset="-128"/>
              </a:endParaRPr>
            </a:p>
          </p:txBody>
        </p:sp>
        <p:sp>
          <p:nvSpPr>
            <p:cNvPr id="11" name="TextBox 10"/>
            <p:cNvSpPr txBox="1"/>
            <p:nvPr/>
          </p:nvSpPr>
          <p:spPr>
            <a:xfrm>
              <a:off x="5085447" y="4900054"/>
              <a:ext cx="1671145" cy="1200329"/>
            </a:xfrm>
            <a:prstGeom prst="rect">
              <a:avLst/>
            </a:prstGeom>
            <a:grpFill/>
            <a:ln>
              <a:noFill/>
            </a:ln>
          </p:spPr>
          <p:txBody>
            <a:bodyPr>
              <a:spAutoFit/>
            </a:bodyPr>
            <a:lstStyle/>
            <a:p>
              <a:pPr defTabSz="609585" fontAlgn="base">
                <a:spcBef>
                  <a:spcPct val="0"/>
                </a:spcBef>
                <a:spcAft>
                  <a:spcPct val="0"/>
                </a:spcAft>
                <a:defRPr/>
              </a:pPr>
              <a:r>
                <a:rPr lang="en-GB" sz="2400" b="1" dirty="0">
                  <a:solidFill>
                    <a:prstClr val="white"/>
                  </a:solidFill>
                  <a:latin typeface="Calibri"/>
                  <a:ea typeface="MS PGothic" pitchFamily="34" charset="-128"/>
                </a:rPr>
                <a:t>YOUNG NOVICE DRIVER CRASH RISK</a:t>
              </a:r>
            </a:p>
          </p:txBody>
        </p:sp>
      </p:grpSp>
    </p:spTree>
    <p:custDataLst>
      <p:tags r:id="rId1"/>
    </p:custDataLst>
    <p:extLst>
      <p:ext uri="{BB962C8B-B14F-4D97-AF65-F5344CB8AC3E}">
        <p14:creationId xmlns:p14="http://schemas.microsoft.com/office/powerpoint/2010/main" val="1042519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 grpId="0" animBg="1"/>
      <p:bldP spid="8" grpId="0" animBg="1"/>
      <p:bldP spid="16"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mitigation</a:t>
            </a:r>
          </a:p>
        </p:txBody>
      </p:sp>
      <p:sp>
        <p:nvSpPr>
          <p:cNvPr id="4" name="Slide Number Placeholder 3"/>
          <p:cNvSpPr>
            <a:spLocks noGrp="1"/>
          </p:cNvSpPr>
          <p:nvPr>
            <p:ph type="sldNum" sz="quarter" idx="10"/>
          </p:nvPr>
        </p:nvSpPr>
        <p:spPr/>
        <p:txBody>
          <a:bodyPr/>
          <a:lstStyle/>
          <a:p>
            <a:pPr defTabSz="609585" fontAlgn="base">
              <a:spcBef>
                <a:spcPct val="0"/>
              </a:spcBef>
              <a:spcAft>
                <a:spcPct val="0"/>
              </a:spcAft>
            </a:pPr>
            <a:fld id="{9646A115-70F5-4708-AEF8-28285C8A9ADE}" type="slidenum">
              <a:rPr lang="en-GB" altLang="en-US">
                <a:latin typeface="Calibri" pitchFamily="34" charset="0"/>
                <a:ea typeface="MS PGothic" pitchFamily="34" charset="-128"/>
              </a:rPr>
              <a:pPr defTabSz="609585" fontAlgn="base">
                <a:spcBef>
                  <a:spcPct val="0"/>
                </a:spcBef>
                <a:spcAft>
                  <a:spcPct val="0"/>
                </a:spcAft>
              </a:pPr>
              <a:t>7</a:t>
            </a:fld>
            <a:endParaRPr lang="en-GB" altLang="en-US">
              <a:latin typeface="Calibri" pitchFamily="34" charset="0"/>
              <a:ea typeface="MS PGothic" pitchFamily="34" charset="-128"/>
            </a:endParaRPr>
          </a:p>
        </p:txBody>
      </p:sp>
      <p:graphicFrame>
        <p:nvGraphicFramePr>
          <p:cNvPr id="5" name="Table 4"/>
          <p:cNvGraphicFramePr>
            <a:graphicFrameLocks noGrp="1"/>
          </p:cNvGraphicFramePr>
          <p:nvPr>
            <p:extLst/>
          </p:nvPr>
        </p:nvGraphicFramePr>
        <p:xfrm>
          <a:off x="609599" y="1669957"/>
          <a:ext cx="10972802" cy="4062107"/>
        </p:xfrm>
        <a:graphic>
          <a:graphicData uri="http://schemas.openxmlformats.org/drawingml/2006/table">
            <a:tbl>
              <a:tblPr firstRow="1" bandRow="1">
                <a:tableStyleId>{00A15C55-8517-42AA-B614-E9B94910E393}</a:tableStyleId>
              </a:tblPr>
              <a:tblGrid>
                <a:gridCol w="794301">
                  <a:extLst>
                    <a:ext uri="{9D8B030D-6E8A-4147-A177-3AD203B41FA5}">
                      <a16:colId xmlns:a16="http://schemas.microsoft.com/office/drawing/2014/main" val="20000"/>
                    </a:ext>
                  </a:extLst>
                </a:gridCol>
                <a:gridCol w="4864061">
                  <a:extLst>
                    <a:ext uri="{9D8B030D-6E8A-4147-A177-3AD203B41FA5}">
                      <a16:colId xmlns:a16="http://schemas.microsoft.com/office/drawing/2014/main" val="20001"/>
                    </a:ext>
                  </a:extLst>
                </a:gridCol>
                <a:gridCol w="5314440">
                  <a:extLst>
                    <a:ext uri="{9D8B030D-6E8A-4147-A177-3AD203B41FA5}">
                      <a16:colId xmlns:a16="http://schemas.microsoft.com/office/drawing/2014/main" val="20002"/>
                    </a:ext>
                  </a:extLst>
                </a:gridCol>
              </a:tblGrid>
              <a:tr h="619771">
                <a:tc>
                  <a:txBody>
                    <a:bodyPr/>
                    <a:lstStyle/>
                    <a:p>
                      <a:endParaRPr lang="en-GB" sz="2400" dirty="0"/>
                    </a:p>
                  </a:txBody>
                  <a:tcPr marL="121920" marR="121920"/>
                </a:tc>
                <a:tc>
                  <a:txBody>
                    <a:bodyPr/>
                    <a:lstStyle/>
                    <a:p>
                      <a:r>
                        <a:rPr lang="en-GB" sz="2400" dirty="0"/>
                        <a:t>Overarching risk</a:t>
                      </a:r>
                    </a:p>
                  </a:txBody>
                  <a:tcPr marL="121920" marR="121920"/>
                </a:tc>
                <a:tc>
                  <a:txBody>
                    <a:bodyPr/>
                    <a:lstStyle/>
                    <a:p>
                      <a:r>
                        <a:rPr lang="en-GB" sz="2400" dirty="0"/>
                        <a:t>Mitigation approach in GB</a:t>
                      </a:r>
                    </a:p>
                  </a:txBody>
                  <a:tcPr marL="121920" marR="121920"/>
                </a:tc>
                <a:extLst>
                  <a:ext uri="{0D108BD9-81ED-4DB2-BD59-A6C34878D82A}">
                    <a16:rowId xmlns:a16="http://schemas.microsoft.com/office/drawing/2014/main" val="10000"/>
                  </a:ext>
                </a:extLst>
              </a:tr>
              <a:tr h="619771">
                <a:tc>
                  <a:txBody>
                    <a:bodyPr/>
                    <a:lstStyle/>
                    <a:p>
                      <a:r>
                        <a:rPr lang="en-GB" sz="2400" dirty="0"/>
                        <a:t>1</a:t>
                      </a: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dirty="0"/>
                        <a:t>Novelty seeking</a:t>
                      </a:r>
                    </a:p>
                  </a:txBody>
                  <a:tcPr marL="121920" marR="121920"/>
                </a:tc>
                <a:tc>
                  <a:txBody>
                    <a:bodyPr/>
                    <a:lstStyle/>
                    <a:p>
                      <a:r>
                        <a:rPr lang="en-GB" sz="2400" dirty="0"/>
                        <a:t>Education</a:t>
                      </a:r>
                    </a:p>
                  </a:txBody>
                  <a:tcPr marL="121920" marR="121920"/>
                </a:tc>
                <a:extLst>
                  <a:ext uri="{0D108BD9-81ED-4DB2-BD59-A6C34878D82A}">
                    <a16:rowId xmlns:a16="http://schemas.microsoft.com/office/drawing/2014/main" val="10001"/>
                  </a:ext>
                </a:extLst>
              </a:tr>
              <a:tr h="619771">
                <a:tc>
                  <a:txBody>
                    <a:bodyPr/>
                    <a:lstStyle/>
                    <a:p>
                      <a:r>
                        <a:rPr lang="en-GB" sz="2400" dirty="0"/>
                        <a:t>2</a:t>
                      </a: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dirty="0"/>
                        <a:t>Risk taking</a:t>
                      </a:r>
                    </a:p>
                  </a:txBody>
                  <a:tcPr marL="121920" marR="121920"/>
                </a:tc>
                <a:tc>
                  <a:txBody>
                    <a:bodyPr/>
                    <a:lstStyle/>
                    <a:p>
                      <a:r>
                        <a:rPr lang="en-GB" sz="2400" dirty="0"/>
                        <a:t>Education / New</a:t>
                      </a:r>
                      <a:r>
                        <a:rPr lang="en-GB" sz="2400" baseline="0" dirty="0"/>
                        <a:t> Drivers Act</a:t>
                      </a:r>
                      <a:endParaRPr lang="en-GB" sz="2400" dirty="0"/>
                    </a:p>
                  </a:txBody>
                  <a:tcPr marL="121920" marR="121920"/>
                </a:tc>
                <a:extLst>
                  <a:ext uri="{0D108BD9-81ED-4DB2-BD59-A6C34878D82A}">
                    <a16:rowId xmlns:a16="http://schemas.microsoft.com/office/drawing/2014/main" val="10002"/>
                  </a:ext>
                </a:extLst>
              </a:tr>
              <a:tr h="1133051">
                <a:tc>
                  <a:txBody>
                    <a:bodyPr/>
                    <a:lstStyle/>
                    <a:p>
                      <a:r>
                        <a:rPr lang="en-GB" sz="2400" dirty="0"/>
                        <a:t>3</a:t>
                      </a: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dirty="0"/>
                        <a:t>Independent peer-based social interaction</a:t>
                      </a:r>
                    </a:p>
                  </a:txBody>
                  <a:tcPr marL="121920" marR="121920"/>
                </a:tc>
                <a:tc>
                  <a:txBody>
                    <a:bodyPr/>
                    <a:lstStyle/>
                    <a:p>
                      <a:r>
                        <a:rPr lang="en-GB" sz="2400" dirty="0"/>
                        <a:t>Education</a:t>
                      </a:r>
                    </a:p>
                  </a:txBody>
                  <a:tcPr marL="121920" marR="121920"/>
                </a:tc>
                <a:extLst>
                  <a:ext uri="{0D108BD9-81ED-4DB2-BD59-A6C34878D82A}">
                    <a16:rowId xmlns:a16="http://schemas.microsoft.com/office/drawing/2014/main" val="10003"/>
                  </a:ext>
                </a:extLst>
              </a:tr>
              <a:tr h="1069743">
                <a:tc>
                  <a:txBody>
                    <a:bodyPr/>
                    <a:lstStyle/>
                    <a:p>
                      <a:r>
                        <a:rPr lang="en-GB" sz="2400" dirty="0"/>
                        <a:t>4</a:t>
                      </a: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dirty="0"/>
                        <a:t>Exposure to unfamiliar traffic situations</a:t>
                      </a:r>
                    </a:p>
                  </a:txBody>
                  <a:tcPr marL="121920" marR="121920"/>
                </a:tc>
                <a:tc>
                  <a:txBody>
                    <a:bodyPr/>
                    <a:lstStyle/>
                    <a:p>
                      <a:r>
                        <a:rPr lang="en-GB" sz="2400" dirty="0"/>
                        <a:t>Education / Training</a:t>
                      </a:r>
                    </a:p>
                  </a:txBody>
                  <a:tcPr marL="121920" marR="12192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24597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Evidence for effectiveness</a:t>
            </a:r>
          </a:p>
        </p:txBody>
      </p:sp>
      <p:sp>
        <p:nvSpPr>
          <p:cNvPr id="4" name="Slide Number Placeholder 3"/>
          <p:cNvSpPr>
            <a:spLocks noGrp="1"/>
          </p:cNvSpPr>
          <p:nvPr>
            <p:ph type="sldNum" sz="quarter" idx="10"/>
          </p:nvPr>
        </p:nvSpPr>
        <p:spPr/>
        <p:txBody>
          <a:bodyPr/>
          <a:lstStyle/>
          <a:p>
            <a:pPr defTabSz="609585" fontAlgn="base">
              <a:spcBef>
                <a:spcPct val="0"/>
              </a:spcBef>
              <a:spcAft>
                <a:spcPct val="0"/>
              </a:spcAft>
            </a:pPr>
            <a:fld id="{9646A115-70F5-4708-AEF8-28285C8A9ADE}" type="slidenum">
              <a:rPr lang="en-GB" altLang="en-US">
                <a:latin typeface="Calibri" pitchFamily="34" charset="0"/>
                <a:ea typeface="MS PGothic" pitchFamily="34" charset="-128"/>
              </a:rPr>
              <a:pPr defTabSz="609585" fontAlgn="base">
                <a:spcBef>
                  <a:spcPct val="0"/>
                </a:spcBef>
                <a:spcAft>
                  <a:spcPct val="0"/>
                </a:spcAft>
              </a:pPr>
              <a:t>8</a:t>
            </a:fld>
            <a:endParaRPr lang="en-GB" altLang="en-US">
              <a:latin typeface="Calibri" pitchFamily="34" charset="0"/>
              <a:ea typeface="MS PGothic" pitchFamily="34" charset="-128"/>
            </a:endParaRPr>
          </a:p>
        </p:txBody>
      </p:sp>
      <p:sp>
        <p:nvSpPr>
          <p:cNvPr id="7" name="Rectangle 6"/>
          <p:cNvSpPr/>
          <p:nvPr/>
        </p:nvSpPr>
        <p:spPr>
          <a:xfrm>
            <a:off x="742952" y="1581839"/>
            <a:ext cx="10411819" cy="20622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defTabSz="609585" fontAlgn="base">
              <a:spcBef>
                <a:spcPct val="0"/>
              </a:spcBef>
              <a:spcAft>
                <a:spcPct val="0"/>
              </a:spcAft>
              <a:defRPr/>
            </a:pPr>
            <a:r>
              <a:rPr lang="en-GB" sz="2667" dirty="0">
                <a:solidFill>
                  <a:prstClr val="white"/>
                </a:solidFill>
                <a:latin typeface="Calibri"/>
              </a:rPr>
              <a:t>“According to the evidence it [education and training] has no measurable direct effect on collision risk, and its continued use should therefore be set against much lower expectations in terms of what it can contribute directly to the safety of new drivers.” </a:t>
            </a:r>
          </a:p>
          <a:p>
            <a:pPr defTabSz="609585" fontAlgn="base">
              <a:spcBef>
                <a:spcPct val="0"/>
              </a:spcBef>
              <a:spcAft>
                <a:spcPct val="0"/>
              </a:spcAft>
              <a:defRPr/>
            </a:pPr>
            <a:r>
              <a:rPr lang="en-GB" sz="2133" dirty="0">
                <a:solidFill>
                  <a:prstClr val="white"/>
                </a:solidFill>
                <a:latin typeface="Calibri"/>
              </a:rPr>
              <a:t>(Helman, Grayson &amp; Parkes. 2010, p 8)</a:t>
            </a:r>
          </a:p>
        </p:txBody>
      </p:sp>
      <p:sp>
        <p:nvSpPr>
          <p:cNvPr id="8" name="Rectangle 7"/>
          <p:cNvSpPr/>
          <p:nvPr/>
        </p:nvSpPr>
        <p:spPr>
          <a:xfrm>
            <a:off x="742950" y="4011177"/>
            <a:ext cx="10411821" cy="16518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defTabSz="609585" fontAlgn="base">
              <a:spcBef>
                <a:spcPct val="0"/>
              </a:spcBef>
              <a:spcAft>
                <a:spcPct val="0"/>
              </a:spcAft>
              <a:defRPr/>
            </a:pPr>
            <a:r>
              <a:rPr lang="en-US" sz="2667" dirty="0">
                <a:solidFill>
                  <a:prstClr val="white"/>
                </a:solidFill>
                <a:latin typeface="Calibri"/>
              </a:rPr>
              <a:t>“The evidence base for education and training is weak at best, and effectively non-existent when collisions and injuries are used as the outcome of interest” </a:t>
            </a:r>
          </a:p>
          <a:p>
            <a:pPr defTabSz="609585" fontAlgn="base">
              <a:spcBef>
                <a:spcPct val="0"/>
              </a:spcBef>
              <a:spcAft>
                <a:spcPct val="0"/>
              </a:spcAft>
            </a:pPr>
            <a:r>
              <a:rPr lang="en-US" sz="2133" dirty="0">
                <a:solidFill>
                  <a:prstClr val="white"/>
                </a:solidFill>
                <a:latin typeface="Calibri"/>
              </a:rPr>
              <a:t>(Kinnear et al., 2013, p iv)</a:t>
            </a:r>
            <a:endParaRPr lang="en-GB" sz="2133" dirty="0">
              <a:solidFill>
                <a:prstClr val="white"/>
              </a:solidFill>
              <a:latin typeface="Calibri"/>
            </a:endParaRPr>
          </a:p>
        </p:txBody>
      </p:sp>
      <p:sp>
        <p:nvSpPr>
          <p:cNvPr id="9" name="Rectangle 8"/>
          <p:cNvSpPr/>
          <p:nvPr/>
        </p:nvSpPr>
        <p:spPr>
          <a:xfrm>
            <a:off x="379501" y="5867203"/>
            <a:ext cx="11473217" cy="666977"/>
          </a:xfrm>
          <a:prstGeom prst="rect">
            <a:avLst/>
          </a:prstGeom>
        </p:spPr>
        <p:txBody>
          <a:bodyPr wrap="square">
            <a:spAutoFit/>
          </a:bodyPr>
          <a:lstStyle/>
          <a:p>
            <a:pPr defTabSz="609585" fontAlgn="base">
              <a:spcBef>
                <a:spcPct val="0"/>
              </a:spcBef>
              <a:spcAft>
                <a:spcPct val="0"/>
              </a:spcAft>
              <a:defRPr/>
            </a:pPr>
            <a:r>
              <a:rPr lang="en-GB" sz="1867" dirty="0">
                <a:solidFill>
                  <a:prstClr val="black"/>
                </a:solidFill>
                <a:latin typeface="Calibri" pitchFamily="34" charset="0"/>
                <a:ea typeface="MS PGothic" pitchFamily="34" charset="-128"/>
              </a:rPr>
              <a:t>Based on synthesis of numerous meta-analyses and systematic review papers (Brown et al., 1987; Christie, 2001; Clinton &amp; </a:t>
            </a:r>
            <a:r>
              <a:rPr lang="en-GB" sz="1867" dirty="0" err="1">
                <a:solidFill>
                  <a:prstClr val="black"/>
                </a:solidFill>
                <a:latin typeface="Calibri" pitchFamily="34" charset="0"/>
                <a:ea typeface="MS PGothic" pitchFamily="34" charset="-128"/>
              </a:rPr>
              <a:t>Lonero</a:t>
            </a:r>
            <a:r>
              <a:rPr lang="en-GB" sz="1867" dirty="0">
                <a:solidFill>
                  <a:prstClr val="black"/>
                </a:solidFill>
                <a:latin typeface="Calibri" pitchFamily="34" charset="0"/>
                <a:ea typeface="MS PGothic" pitchFamily="34" charset="-128"/>
              </a:rPr>
              <a:t>, 2006; Mayhew et al., 1998, 2002; Roberts &amp; Kwan, 2001; </a:t>
            </a:r>
            <a:r>
              <a:rPr lang="en-GB" sz="1867" dirty="0" err="1">
                <a:solidFill>
                  <a:prstClr val="black"/>
                </a:solidFill>
                <a:latin typeface="Calibri" pitchFamily="34" charset="0"/>
                <a:ea typeface="MS PGothic" pitchFamily="34" charset="-128"/>
              </a:rPr>
              <a:t>Vernick</a:t>
            </a:r>
            <a:r>
              <a:rPr lang="en-GB" sz="1867" dirty="0">
                <a:solidFill>
                  <a:prstClr val="black"/>
                </a:solidFill>
                <a:latin typeface="Calibri" pitchFamily="34" charset="0"/>
                <a:ea typeface="MS PGothic" pitchFamily="34" charset="-128"/>
              </a:rPr>
              <a:t> et al., 1999)  </a:t>
            </a:r>
          </a:p>
        </p:txBody>
      </p:sp>
    </p:spTree>
    <p:extLst>
      <p:ext uri="{BB962C8B-B14F-4D97-AF65-F5344CB8AC3E}">
        <p14:creationId xmlns:p14="http://schemas.microsoft.com/office/powerpoint/2010/main" val="427037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are interventions not effective</a:t>
            </a:r>
          </a:p>
        </p:txBody>
      </p:sp>
      <p:sp>
        <p:nvSpPr>
          <p:cNvPr id="4" name="Slide Number Placeholder 3"/>
          <p:cNvSpPr>
            <a:spLocks noGrp="1"/>
          </p:cNvSpPr>
          <p:nvPr>
            <p:ph type="sldNum" sz="quarter" idx="10"/>
          </p:nvPr>
        </p:nvSpPr>
        <p:spPr/>
        <p:txBody>
          <a:bodyPr/>
          <a:lstStyle/>
          <a:p>
            <a:pPr defTabSz="609585" fontAlgn="base">
              <a:spcBef>
                <a:spcPct val="0"/>
              </a:spcBef>
              <a:spcAft>
                <a:spcPct val="0"/>
              </a:spcAft>
            </a:pPr>
            <a:fld id="{9646A115-70F5-4708-AEF8-28285C8A9ADE}" type="slidenum">
              <a:rPr lang="en-GB" altLang="en-US">
                <a:latin typeface="Calibri" pitchFamily="34" charset="0"/>
                <a:ea typeface="MS PGothic" pitchFamily="34" charset="-128"/>
              </a:rPr>
              <a:pPr defTabSz="609585" fontAlgn="base">
                <a:spcBef>
                  <a:spcPct val="0"/>
                </a:spcBef>
                <a:spcAft>
                  <a:spcPct val="0"/>
                </a:spcAft>
              </a:pPr>
              <a:t>9</a:t>
            </a:fld>
            <a:endParaRPr lang="en-GB" altLang="en-US">
              <a:latin typeface="Calibri" pitchFamily="34" charset="0"/>
              <a:ea typeface="MS PGothic" pitchFamily="34" charset="-128"/>
            </a:endParaRPr>
          </a:p>
        </p:txBody>
      </p:sp>
      <p:graphicFrame>
        <p:nvGraphicFramePr>
          <p:cNvPr id="5" name="Diagram 4"/>
          <p:cNvGraphicFramePr/>
          <p:nvPr>
            <p:extLst/>
          </p:nvPr>
        </p:nvGraphicFramePr>
        <p:xfrm>
          <a:off x="609600" y="1806433"/>
          <a:ext cx="108181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63942" y="3207224"/>
            <a:ext cx="11354937" cy="292062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585" fontAlgn="base">
              <a:spcBef>
                <a:spcPct val="0"/>
              </a:spcBef>
              <a:spcAft>
                <a:spcPct val="0"/>
              </a:spcAft>
            </a:pPr>
            <a:endParaRPr lang="en-GB" sz="2400">
              <a:solidFill>
                <a:prstClr val="white"/>
              </a:solidFill>
              <a:latin typeface="Calibri"/>
            </a:endParaRPr>
          </a:p>
        </p:txBody>
      </p:sp>
    </p:spTree>
    <p:extLst>
      <p:ext uri="{BB962C8B-B14F-4D97-AF65-F5344CB8AC3E}">
        <p14:creationId xmlns:p14="http://schemas.microsoft.com/office/powerpoint/2010/main" val="176725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xml><?xml version="1.0" encoding="utf-8"?>
<p:tagLst xmlns:a="http://schemas.openxmlformats.org/drawingml/2006/main" xmlns:r="http://schemas.openxmlformats.org/officeDocument/2006/relationships" xmlns:p="http://schemas.openxmlformats.org/presentationml/2006/main">
  <p:tag name="JPM_SLIDE_ROLE" val="jpmPage"/>
</p:tagLst>
</file>

<file path=ppt/theme/_rels/theme10.xml.rels><?xml version="1.0" encoding="UTF-8" standalone="yes"?>
<Relationships xmlns="http://schemas.openxmlformats.org/package/2006/relationships"><Relationship Id="rId1" Type="http://schemas.openxmlformats.org/officeDocument/2006/relationships/image" Target="../media/image4.png"/></Relationships>
</file>

<file path=ppt/theme/_rels/theme11.xml.rels><?xml version="1.0" encoding="UTF-8" standalone="yes"?>
<Relationships xmlns="http://schemas.openxmlformats.org/package/2006/relationships"><Relationship Id="rId1" Type="http://schemas.openxmlformats.org/officeDocument/2006/relationships/image" Target="../media/image4.png"/></Relationships>
</file>

<file path=ppt/theme/_rels/theme12.xml.rels><?xml version="1.0" encoding="UTF-8" standalone="yes"?>
<Relationships xmlns="http://schemas.openxmlformats.org/package/2006/relationships"><Relationship Id="rId1" Type="http://schemas.openxmlformats.org/officeDocument/2006/relationships/image" Target="../media/image4.png"/></Relationships>
</file>

<file path=ppt/theme/_rels/theme13.xml.rels><?xml version="1.0" encoding="UTF-8" standalone="yes"?>
<Relationships xmlns="http://schemas.openxmlformats.org/package/2006/relationships"><Relationship Id="rId1" Type="http://schemas.openxmlformats.org/officeDocument/2006/relationships/image" Target="../media/image4.png"/></Relationships>
</file>

<file path=ppt/theme/_rels/theme14.xml.rels><?xml version="1.0" encoding="UTF-8" standalone="yes"?>
<Relationships xmlns="http://schemas.openxmlformats.org/package/2006/relationships"><Relationship Id="rId1" Type="http://schemas.openxmlformats.org/officeDocument/2006/relationships/image" Target="../media/image4.png"/></Relationships>
</file>

<file path=ppt/theme/_rels/theme15.xml.rels><?xml version="1.0" encoding="UTF-8" standalone="yes"?>
<Relationships xmlns="http://schemas.openxmlformats.org/package/2006/relationships"><Relationship Id="rId1" Type="http://schemas.openxmlformats.org/officeDocument/2006/relationships/image" Target="../media/image4.png"/></Relationships>
</file>

<file path=ppt/theme/_rels/theme16.xml.rels><?xml version="1.0" encoding="UTF-8" standalone="yes"?>
<Relationships xmlns="http://schemas.openxmlformats.org/package/2006/relationships"><Relationship Id="rId1" Type="http://schemas.openxmlformats.org/officeDocument/2006/relationships/image" Target="../media/image4.png"/></Relationships>
</file>

<file path=ppt/theme/_rels/theme17.xml.rels><?xml version="1.0" encoding="UTF-8" standalone="yes"?>
<Relationships xmlns="http://schemas.openxmlformats.org/package/2006/relationships"><Relationship Id="rId1" Type="http://schemas.openxmlformats.org/officeDocument/2006/relationships/image" Target="../media/image4.png"/></Relationships>
</file>

<file path=ppt/theme/_rels/theme18.xml.rels><?xml version="1.0" encoding="UTF-8" standalone="yes"?>
<Relationships xmlns="http://schemas.openxmlformats.org/package/2006/relationships"><Relationship Id="rId1" Type="http://schemas.openxmlformats.org/officeDocument/2006/relationships/image" Target="../media/image4.png"/></Relationships>
</file>

<file path=ppt/theme/_rels/theme19.xml.rels><?xml version="1.0" encoding="UTF-8" standalone="yes"?>
<Relationships xmlns="http://schemas.openxmlformats.org/package/2006/relationships"><Relationship Id="rId1" Type="http://schemas.openxmlformats.org/officeDocument/2006/relationships/image" Target="../media/image4.png"/></Relationships>
</file>

<file path=ppt/theme/_rels/theme20.xml.rels><?xml version="1.0" encoding="UTF-8" standalone="yes"?>
<Relationships xmlns="http://schemas.openxmlformats.org/package/2006/relationships"><Relationship Id="rId1" Type="http://schemas.openxmlformats.org/officeDocument/2006/relationships/image" Target="../media/image4.png"/></Relationships>
</file>

<file path=ppt/theme/_rels/theme21.xml.rels><?xml version="1.0" encoding="UTF-8" standalone="yes"?>
<Relationships xmlns="http://schemas.openxmlformats.org/package/2006/relationships"><Relationship Id="rId1" Type="http://schemas.openxmlformats.org/officeDocument/2006/relationships/image" Target="../media/image4.png"/></Relationships>
</file>

<file path=ppt/theme/_rels/theme22.xml.rels><?xml version="1.0" encoding="UTF-8" standalone="yes"?>
<Relationships xmlns="http://schemas.openxmlformats.org/package/2006/relationships"><Relationship Id="rId1" Type="http://schemas.openxmlformats.org/officeDocument/2006/relationships/image" Target="../media/image4.png"/></Relationships>
</file>

<file path=ppt/theme/_rels/theme23.xml.rels><?xml version="1.0" encoding="UTF-8" standalone="yes"?>
<Relationships xmlns="http://schemas.openxmlformats.org/package/2006/relationships"><Relationship Id="rId1" Type="http://schemas.openxmlformats.org/officeDocument/2006/relationships/image" Target="../media/image4.png"/></Relationships>
</file>

<file path=ppt/theme/_rels/theme4.xml.rels><?xml version="1.0" encoding="UTF-8" standalone="yes"?>
<Relationships xmlns="http://schemas.openxmlformats.org/package/2006/relationships"><Relationship Id="rId1" Type="http://schemas.openxmlformats.org/officeDocument/2006/relationships/image" Target="../media/image4.png"/></Relationships>
</file>

<file path=ppt/theme/_rels/theme5.xml.rels><?xml version="1.0" encoding="UTF-8" standalone="yes"?>
<Relationships xmlns="http://schemas.openxmlformats.org/package/2006/relationships"><Relationship Id="rId1" Type="http://schemas.openxmlformats.org/officeDocument/2006/relationships/image" Target="../media/image4.png"/></Relationships>
</file>

<file path=ppt/theme/_rels/theme6.xml.rels><?xml version="1.0" encoding="UTF-8" standalone="yes"?>
<Relationships xmlns="http://schemas.openxmlformats.org/package/2006/relationships"><Relationship Id="rId1" Type="http://schemas.openxmlformats.org/officeDocument/2006/relationships/image" Target="../media/image4.png"/></Relationships>
</file>

<file path=ppt/theme/_rels/theme7.xml.rels><?xml version="1.0" encoding="UTF-8" standalone="yes"?>
<Relationships xmlns="http://schemas.openxmlformats.org/package/2006/relationships"><Relationship Id="rId1" Type="http://schemas.openxmlformats.org/officeDocument/2006/relationships/image" Target="../media/image4.png"/></Relationships>
</file>

<file path=ppt/theme/_rels/theme8.xml.rels><?xml version="1.0" encoding="UTF-8" standalone="yes"?>
<Relationships xmlns="http://schemas.openxmlformats.org/package/2006/relationships"><Relationship Id="rId1" Type="http://schemas.openxmlformats.org/officeDocument/2006/relationships/image" Target="../media/image4.png"/></Relationships>
</file>

<file path=ppt/theme/_rels/theme9.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ection_Chapter_Page_Text">
  <a:themeElements>
    <a:clrScheme name="Custom 3">
      <a:dk1>
        <a:srgbClr val="444446"/>
      </a:dk1>
      <a:lt1>
        <a:srgbClr val="FFFFFF"/>
      </a:lt1>
      <a:dk2>
        <a:srgbClr val="5B5B5A"/>
      </a:dk2>
      <a:lt2>
        <a:srgbClr val="CFDC2B"/>
      </a:lt2>
      <a:accent1>
        <a:srgbClr val="149EAE"/>
      </a:accent1>
      <a:accent2>
        <a:srgbClr val="DE4C34"/>
      </a:accent2>
      <a:accent3>
        <a:srgbClr val="FFD931"/>
      </a:accent3>
      <a:accent4>
        <a:srgbClr val="5A9B8A"/>
      </a:accent4>
      <a:accent5>
        <a:srgbClr val="A5579C"/>
      </a:accent5>
      <a:accent6>
        <a:srgbClr val="375666"/>
      </a:accent6>
      <a:hlink>
        <a:srgbClr val="000000"/>
      </a:hlink>
      <a:folHlink>
        <a:srgbClr val="000000"/>
      </a:folHlink>
    </a:clrScheme>
    <a:fontScheme name="Office 2">
      <a:majorFont>
        <a:latin typeface="DinPro-medium"/>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DinPro-regular"/>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ndtable_template_Apr2016" id="{8A33486A-1F89-4D40-A118-BADA4979D64C}" vid="{F4BD1093-3057-1F4E-8B1B-2DC53BD1AE02}"/>
    </a:ext>
  </a:ext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blank">
  <a:themeElements>
    <a:clrScheme name="TRL COLORS">
      <a:dk1>
        <a:sysClr val="windowText" lastClr="000000"/>
      </a:dk1>
      <a:lt1>
        <a:sysClr val="window" lastClr="FFFFFF"/>
      </a:lt1>
      <a:dk2>
        <a:srgbClr val="515B5E"/>
      </a:dk2>
      <a:lt2>
        <a:srgbClr val="FF641E"/>
      </a:lt2>
      <a:accent1>
        <a:srgbClr val="000000"/>
      </a:accent1>
      <a:accent2>
        <a:srgbClr val="515B5E"/>
      </a:accent2>
      <a:accent3>
        <a:srgbClr val="FFFFFF"/>
      </a:accent3>
      <a:accent4>
        <a:srgbClr val="FF641E"/>
      </a:accent4>
      <a:accent5>
        <a:srgbClr val="000000"/>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Last Page">
  <a:themeElements>
    <a:clrScheme name="Custom 3">
      <a:dk1>
        <a:srgbClr val="444446"/>
      </a:dk1>
      <a:lt1>
        <a:srgbClr val="FFFFFF"/>
      </a:lt1>
      <a:dk2>
        <a:srgbClr val="5B5B5A"/>
      </a:dk2>
      <a:lt2>
        <a:srgbClr val="CFDC2B"/>
      </a:lt2>
      <a:accent1>
        <a:srgbClr val="149EAE"/>
      </a:accent1>
      <a:accent2>
        <a:srgbClr val="DE4C34"/>
      </a:accent2>
      <a:accent3>
        <a:srgbClr val="FFD931"/>
      </a:accent3>
      <a:accent4>
        <a:srgbClr val="5A9B8A"/>
      </a:accent4>
      <a:accent5>
        <a:srgbClr val="A5579C"/>
      </a:accent5>
      <a:accent6>
        <a:srgbClr val="375666"/>
      </a:accent6>
      <a:hlink>
        <a:srgbClr val="000000"/>
      </a:hlink>
      <a:folHlink>
        <a:srgbClr val="000000"/>
      </a:folHlink>
    </a:clrScheme>
    <a:fontScheme name="Office 2">
      <a:majorFont>
        <a:latin typeface="DinPro-medium"/>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DinPro-regular"/>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ndtable_template_Apr2016" id="{8A33486A-1F89-4D40-A118-BADA4979D64C}" vid="{DA318FDE-FE86-B94F-9713-87BD703E45DC}"/>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774</TotalTime>
  <Words>1657</Words>
  <Application>Microsoft Office PowerPoint</Application>
  <PresentationFormat>Widescreen</PresentationFormat>
  <Paragraphs>290</Paragraphs>
  <Slides>29</Slides>
  <Notes>9</Notes>
  <HiddenSlides>0</HiddenSlides>
  <MMClips>0</MMClips>
  <ScaleCrop>false</ScaleCrop>
  <HeadingPairs>
    <vt:vector size="6" baseType="variant">
      <vt:variant>
        <vt:lpstr>Fonts Used</vt:lpstr>
      </vt:variant>
      <vt:variant>
        <vt:i4>9</vt:i4>
      </vt:variant>
      <vt:variant>
        <vt:lpstr>Theme</vt:lpstr>
      </vt:variant>
      <vt:variant>
        <vt:i4>24</vt:i4>
      </vt:variant>
      <vt:variant>
        <vt:lpstr>Slide Titles</vt:lpstr>
      </vt:variant>
      <vt:variant>
        <vt:i4>29</vt:i4>
      </vt:variant>
    </vt:vector>
  </HeadingPairs>
  <TitlesOfParts>
    <vt:vector size="62" baseType="lpstr">
      <vt:lpstr>MS PGothic</vt:lpstr>
      <vt:lpstr>Arial</vt:lpstr>
      <vt:lpstr>Calibri</vt:lpstr>
      <vt:lpstr>DINPro-Light</vt:lpstr>
      <vt:lpstr>DINPro-Medium</vt:lpstr>
      <vt:lpstr>Medium</vt:lpstr>
      <vt:lpstr>Times New Roman</vt:lpstr>
      <vt:lpstr>Verdana</vt:lpstr>
      <vt:lpstr>Wingdings</vt:lpstr>
      <vt:lpstr>Custom Design</vt:lpstr>
      <vt:lpstr>3_Section_Chapter_Page_Text</vt:lpstr>
      <vt:lpstr>6_Last Page</vt:lpstr>
      <vt:lpstr>1_Default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blank</vt:lpstr>
      <vt:lpstr>A systems-based approach to young driver road safety</vt:lpstr>
      <vt:lpstr>Overview</vt:lpstr>
      <vt:lpstr>Who is at risk? Age v Experience</vt:lpstr>
      <vt:lpstr>Catastrophic claims</vt:lpstr>
      <vt:lpstr>Catastrophic claims</vt:lpstr>
      <vt:lpstr>Influences on young  and novice driver crash risk</vt:lpstr>
      <vt:lpstr>Risk mitigation</vt:lpstr>
      <vt:lpstr>Evidence for effectiveness</vt:lpstr>
      <vt:lpstr>Why are interventions not effective</vt:lpstr>
      <vt:lpstr>Taking a wider perspective Young drivers in a broader context</vt:lpstr>
      <vt:lpstr>Brain development</vt:lpstr>
      <vt:lpstr>PowerPoint Presentation</vt:lpstr>
      <vt:lpstr>Why are interventions not effective?</vt:lpstr>
      <vt:lpstr>The current approach</vt:lpstr>
      <vt:lpstr>What if…</vt:lpstr>
      <vt:lpstr>Why are interventions not effective?</vt:lpstr>
      <vt:lpstr>What a system-based approach is not</vt:lpstr>
      <vt:lpstr>What a system-based approach is</vt:lpstr>
      <vt:lpstr>What is ‘the system’?</vt:lpstr>
      <vt:lpstr>The Actors</vt:lpstr>
      <vt:lpstr>The Research</vt:lpstr>
      <vt:lpstr>The Interventions</vt:lpstr>
      <vt:lpstr>Example</vt:lpstr>
      <vt:lpstr>Summary</vt:lpstr>
      <vt:lpstr>PowerPoint Presentation</vt:lpstr>
      <vt:lpstr>So…</vt:lpstr>
      <vt:lpstr>PowerPoint Presentation</vt:lpstr>
      <vt:lpstr>Proposed Driver Licensing in Great Britain (Kinnear et al., 2013)</vt:lpstr>
      <vt:lpstr>Proposed Driver Licensing in Great Britain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Campsall</dc:creator>
  <cp:lastModifiedBy>Dan Campsall</cp:lastModifiedBy>
  <cp:revision>30</cp:revision>
  <dcterms:created xsi:type="dcterms:W3CDTF">2017-03-07T17:47:48Z</dcterms:created>
  <dcterms:modified xsi:type="dcterms:W3CDTF">2017-03-23T07:23:19Z</dcterms:modified>
</cp:coreProperties>
</file>